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2" r:id="rId2"/>
    <p:sldMasterId id="2147483664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Quattrocento Sans" panose="020B0502050000020003" pitchFamily="3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ZWVtdvFid8Jn6Lc3JpoPPkSO9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A6FF91-0785-4CB5-979F-49F416A67B13}" v="2" dt="2022-06-14T02:52:39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 Davis" userId="da379642-7137-4ff2-bcb5-f4426351a551" providerId="ADAL" clId="{26A6FF91-0785-4CB5-979F-49F416A67B13}"/>
    <pc:docChg chg="undo custSel modSld">
      <pc:chgData name="Ed Davis" userId="da379642-7137-4ff2-bcb5-f4426351a551" providerId="ADAL" clId="{26A6FF91-0785-4CB5-979F-49F416A67B13}" dt="2022-06-14T02:58:54.945" v="198" actId="14100"/>
      <pc:docMkLst>
        <pc:docMk/>
      </pc:docMkLst>
      <pc:sldChg chg="modSp mod">
        <pc:chgData name="Ed Davis" userId="da379642-7137-4ff2-bcb5-f4426351a551" providerId="ADAL" clId="{26A6FF91-0785-4CB5-979F-49F416A67B13}" dt="2022-06-14T02:49:44.834" v="32" actId="113"/>
        <pc:sldMkLst>
          <pc:docMk/>
          <pc:sldMk cId="0" sldId="257"/>
        </pc:sldMkLst>
        <pc:spChg chg="mod">
          <ac:chgData name="Ed Davis" userId="da379642-7137-4ff2-bcb5-f4426351a551" providerId="ADAL" clId="{26A6FF91-0785-4CB5-979F-49F416A67B13}" dt="2022-06-14T02:49:44.834" v="32" actId="113"/>
          <ac:spMkLst>
            <pc:docMk/>
            <pc:sldMk cId="0" sldId="257"/>
            <ac:spMk id="203" creationId="{00000000-0000-0000-0000-000000000000}"/>
          </ac:spMkLst>
        </pc:spChg>
      </pc:sldChg>
      <pc:sldChg chg="modSp mod">
        <pc:chgData name="Ed Davis" userId="da379642-7137-4ff2-bcb5-f4426351a551" providerId="ADAL" clId="{26A6FF91-0785-4CB5-979F-49F416A67B13}" dt="2022-06-14T02:50:58.097" v="42" actId="27636"/>
        <pc:sldMkLst>
          <pc:docMk/>
          <pc:sldMk cId="0" sldId="258"/>
        </pc:sldMkLst>
        <pc:spChg chg="mod">
          <ac:chgData name="Ed Davis" userId="da379642-7137-4ff2-bcb5-f4426351a551" providerId="ADAL" clId="{26A6FF91-0785-4CB5-979F-49F416A67B13}" dt="2022-06-14T02:50:58.097" v="42" actId="27636"/>
          <ac:spMkLst>
            <pc:docMk/>
            <pc:sldMk cId="0" sldId="258"/>
            <ac:spMk id="219" creationId="{00000000-0000-0000-0000-000000000000}"/>
          </ac:spMkLst>
        </pc:spChg>
      </pc:sldChg>
      <pc:sldChg chg="modSp mod">
        <pc:chgData name="Ed Davis" userId="da379642-7137-4ff2-bcb5-f4426351a551" providerId="ADAL" clId="{26A6FF91-0785-4CB5-979F-49F416A67B13}" dt="2022-06-14T02:51:35.505" v="46" actId="14100"/>
        <pc:sldMkLst>
          <pc:docMk/>
          <pc:sldMk cId="0" sldId="259"/>
        </pc:sldMkLst>
        <pc:spChg chg="mod">
          <ac:chgData name="Ed Davis" userId="da379642-7137-4ff2-bcb5-f4426351a551" providerId="ADAL" clId="{26A6FF91-0785-4CB5-979F-49F416A67B13}" dt="2022-06-14T02:51:35.505" v="46" actId="14100"/>
          <ac:spMkLst>
            <pc:docMk/>
            <pc:sldMk cId="0" sldId="259"/>
            <ac:spMk id="231" creationId="{00000000-0000-0000-0000-000000000000}"/>
          </ac:spMkLst>
        </pc:spChg>
      </pc:sldChg>
      <pc:sldChg chg="modSp mod">
        <pc:chgData name="Ed Davis" userId="da379642-7137-4ff2-bcb5-f4426351a551" providerId="ADAL" clId="{26A6FF91-0785-4CB5-979F-49F416A67B13}" dt="2022-06-14T02:56:01.708" v="175" actId="14100"/>
        <pc:sldMkLst>
          <pc:docMk/>
          <pc:sldMk cId="0" sldId="261"/>
        </pc:sldMkLst>
        <pc:spChg chg="mod">
          <ac:chgData name="Ed Davis" userId="da379642-7137-4ff2-bcb5-f4426351a551" providerId="ADAL" clId="{26A6FF91-0785-4CB5-979F-49F416A67B13}" dt="2022-06-14T02:56:01.708" v="175" actId="14100"/>
          <ac:spMkLst>
            <pc:docMk/>
            <pc:sldMk cId="0" sldId="261"/>
            <ac:spMk id="255" creationId="{00000000-0000-0000-0000-000000000000}"/>
          </ac:spMkLst>
        </pc:spChg>
        <pc:spChg chg="mod">
          <ac:chgData name="Ed Davis" userId="da379642-7137-4ff2-bcb5-f4426351a551" providerId="ADAL" clId="{26A6FF91-0785-4CB5-979F-49F416A67B13}" dt="2022-06-14T02:54:52.823" v="128" actId="20577"/>
          <ac:spMkLst>
            <pc:docMk/>
            <pc:sldMk cId="0" sldId="261"/>
            <ac:spMk id="258" creationId="{00000000-0000-0000-0000-000000000000}"/>
          </ac:spMkLst>
        </pc:spChg>
        <pc:spChg chg="mod">
          <ac:chgData name="Ed Davis" userId="da379642-7137-4ff2-bcb5-f4426351a551" providerId="ADAL" clId="{26A6FF91-0785-4CB5-979F-49F416A67B13}" dt="2022-06-14T02:53:41.639" v="63" actId="12"/>
          <ac:spMkLst>
            <pc:docMk/>
            <pc:sldMk cId="0" sldId="261"/>
            <ac:spMk id="261" creationId="{00000000-0000-0000-0000-000000000000}"/>
          </ac:spMkLst>
        </pc:spChg>
        <pc:spChg chg="mod">
          <ac:chgData name="Ed Davis" userId="da379642-7137-4ff2-bcb5-f4426351a551" providerId="ADAL" clId="{26A6FF91-0785-4CB5-979F-49F416A67B13}" dt="2022-06-14T02:55:30.585" v="170" actId="20577"/>
          <ac:spMkLst>
            <pc:docMk/>
            <pc:sldMk cId="0" sldId="261"/>
            <ac:spMk id="264" creationId="{00000000-0000-0000-0000-000000000000}"/>
          </ac:spMkLst>
        </pc:spChg>
      </pc:sldChg>
      <pc:sldChg chg="modSp mod">
        <pc:chgData name="Ed Davis" userId="da379642-7137-4ff2-bcb5-f4426351a551" providerId="ADAL" clId="{26A6FF91-0785-4CB5-979F-49F416A67B13}" dt="2022-06-14T02:57:40.057" v="190" actId="14100"/>
        <pc:sldMkLst>
          <pc:docMk/>
          <pc:sldMk cId="0" sldId="265"/>
        </pc:sldMkLst>
        <pc:spChg chg="mod">
          <ac:chgData name="Ed Davis" userId="da379642-7137-4ff2-bcb5-f4426351a551" providerId="ADAL" clId="{26A6FF91-0785-4CB5-979F-49F416A67B13}" dt="2022-06-14T02:56:23.681" v="176" actId="14100"/>
          <ac:spMkLst>
            <pc:docMk/>
            <pc:sldMk cId="0" sldId="265"/>
            <ac:spMk id="302" creationId="{00000000-0000-0000-0000-000000000000}"/>
          </ac:spMkLst>
        </pc:spChg>
        <pc:picChg chg="mod">
          <ac:chgData name="Ed Davis" userId="da379642-7137-4ff2-bcb5-f4426351a551" providerId="ADAL" clId="{26A6FF91-0785-4CB5-979F-49F416A67B13}" dt="2022-06-14T02:57:19.134" v="185" actId="14100"/>
          <ac:picMkLst>
            <pc:docMk/>
            <pc:sldMk cId="0" sldId="265"/>
            <ac:picMk id="303" creationId="{00000000-0000-0000-0000-000000000000}"/>
          </ac:picMkLst>
        </pc:picChg>
        <pc:picChg chg="mod">
          <ac:chgData name="Ed Davis" userId="da379642-7137-4ff2-bcb5-f4426351a551" providerId="ADAL" clId="{26A6FF91-0785-4CB5-979F-49F416A67B13}" dt="2022-06-14T02:57:22.929" v="186" actId="14100"/>
          <ac:picMkLst>
            <pc:docMk/>
            <pc:sldMk cId="0" sldId="265"/>
            <ac:picMk id="304" creationId="{00000000-0000-0000-0000-000000000000}"/>
          </ac:picMkLst>
        </pc:picChg>
        <pc:picChg chg="mod">
          <ac:chgData name="Ed Davis" userId="da379642-7137-4ff2-bcb5-f4426351a551" providerId="ADAL" clId="{26A6FF91-0785-4CB5-979F-49F416A67B13}" dt="2022-06-14T02:57:36.241" v="189" actId="14100"/>
          <ac:picMkLst>
            <pc:docMk/>
            <pc:sldMk cId="0" sldId="265"/>
            <ac:picMk id="305" creationId="{00000000-0000-0000-0000-000000000000}"/>
          </ac:picMkLst>
        </pc:picChg>
        <pc:picChg chg="mod">
          <ac:chgData name="Ed Davis" userId="da379642-7137-4ff2-bcb5-f4426351a551" providerId="ADAL" clId="{26A6FF91-0785-4CB5-979F-49F416A67B13}" dt="2022-06-14T02:57:40.057" v="190" actId="14100"/>
          <ac:picMkLst>
            <pc:docMk/>
            <pc:sldMk cId="0" sldId="265"/>
            <ac:picMk id="306" creationId="{00000000-0000-0000-0000-000000000000}"/>
          </ac:picMkLst>
        </pc:picChg>
      </pc:sldChg>
      <pc:sldChg chg="modSp mod">
        <pc:chgData name="Ed Davis" userId="da379642-7137-4ff2-bcb5-f4426351a551" providerId="ADAL" clId="{26A6FF91-0785-4CB5-979F-49F416A67B13}" dt="2022-06-14T02:58:31.806" v="195" actId="14100"/>
        <pc:sldMkLst>
          <pc:docMk/>
          <pc:sldMk cId="0" sldId="266"/>
        </pc:sldMkLst>
        <pc:spChg chg="mod">
          <ac:chgData name="Ed Davis" userId="da379642-7137-4ff2-bcb5-f4426351a551" providerId="ADAL" clId="{26A6FF91-0785-4CB5-979F-49F416A67B13}" dt="2022-06-14T02:58:08.159" v="192" actId="20577"/>
          <ac:spMkLst>
            <pc:docMk/>
            <pc:sldMk cId="0" sldId="266"/>
            <ac:spMk id="314" creationId="{00000000-0000-0000-0000-000000000000}"/>
          </ac:spMkLst>
        </pc:spChg>
        <pc:picChg chg="mod">
          <ac:chgData name="Ed Davis" userId="da379642-7137-4ff2-bcb5-f4426351a551" providerId="ADAL" clId="{26A6FF91-0785-4CB5-979F-49F416A67B13}" dt="2022-06-14T02:58:31.806" v="195" actId="14100"/>
          <ac:picMkLst>
            <pc:docMk/>
            <pc:sldMk cId="0" sldId="266"/>
            <ac:picMk id="312" creationId="{00000000-0000-0000-0000-000000000000}"/>
          </ac:picMkLst>
        </pc:picChg>
        <pc:picChg chg="mod">
          <ac:chgData name="Ed Davis" userId="da379642-7137-4ff2-bcb5-f4426351a551" providerId="ADAL" clId="{26A6FF91-0785-4CB5-979F-49F416A67B13}" dt="2022-06-14T02:58:26.890" v="193" actId="14100"/>
          <ac:picMkLst>
            <pc:docMk/>
            <pc:sldMk cId="0" sldId="266"/>
            <ac:picMk id="313" creationId="{00000000-0000-0000-0000-000000000000}"/>
          </ac:picMkLst>
        </pc:picChg>
      </pc:sldChg>
      <pc:sldChg chg="modSp mod">
        <pc:chgData name="Ed Davis" userId="da379642-7137-4ff2-bcb5-f4426351a551" providerId="ADAL" clId="{26A6FF91-0785-4CB5-979F-49F416A67B13}" dt="2022-06-14T02:58:54.945" v="198" actId="14100"/>
        <pc:sldMkLst>
          <pc:docMk/>
          <pc:sldMk cId="0" sldId="267"/>
        </pc:sldMkLst>
        <pc:spChg chg="mod">
          <ac:chgData name="Ed Davis" userId="da379642-7137-4ff2-bcb5-f4426351a551" providerId="ADAL" clId="{26A6FF91-0785-4CB5-979F-49F416A67B13}" dt="2022-06-14T02:58:54.945" v="198" actId="14100"/>
          <ac:spMkLst>
            <pc:docMk/>
            <pc:sldMk cId="0" sldId="267"/>
            <ac:spMk id="323" creationId="{00000000-0000-0000-0000-000000000000}"/>
          </ac:spMkLst>
        </pc:spChg>
        <pc:picChg chg="mod">
          <ac:chgData name="Ed Davis" userId="da379642-7137-4ff2-bcb5-f4426351a551" providerId="ADAL" clId="{26A6FF91-0785-4CB5-979F-49F416A67B13}" dt="2022-06-14T02:58:47.778" v="197" actId="14100"/>
          <ac:picMkLst>
            <pc:docMk/>
            <pc:sldMk cId="0" sldId="267"/>
            <ac:picMk id="320" creationId="{00000000-0000-0000-0000-000000000000}"/>
          </ac:picMkLst>
        </pc:picChg>
        <pc:picChg chg="mod">
          <ac:chgData name="Ed Davis" userId="da379642-7137-4ff2-bcb5-f4426351a551" providerId="ADAL" clId="{26A6FF91-0785-4CB5-979F-49F416A67B13}" dt="2022-06-14T02:58:43.620" v="196" actId="14100"/>
          <ac:picMkLst>
            <pc:docMk/>
            <pc:sldMk cId="0" sldId="267"/>
            <ac:picMk id="32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John Gordon is the candidate</a:t>
            </a:r>
            <a:endParaRPr/>
          </a:p>
        </p:txBody>
      </p:sp>
      <p:sp>
        <p:nvSpPr>
          <p:cNvPr id="237" name="Google Shape;23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" name="Google Shape;11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5" name="Google Shape;145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1" name="Google Shape;161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2" name="Google Shape;162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9" name="Google Shape;16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0" name="Google Shape;30;p26"/>
          <p:cNvSpPr>
            <a:spLocks noGrp="1"/>
          </p:cNvSpPr>
          <p:nvPr>
            <p:ph type="pic" idx="2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31" name="Google Shape;31;p26"/>
          <p:cNvSpPr txBox="1">
            <a:spLocks noGrp="1"/>
          </p:cNvSpPr>
          <p:nvPr>
            <p:ph type="body" idx="3"/>
          </p:nvPr>
        </p:nvSpPr>
        <p:spPr>
          <a:xfrm>
            <a:off x="1332085" y="4873767"/>
            <a:ext cx="2940051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4"/>
          </p:nvPr>
        </p:nvSpPr>
        <p:spPr>
          <a:xfrm>
            <a:off x="4568998" y="4297503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3" name="Google Shape;33;p26"/>
          <p:cNvSpPr>
            <a:spLocks noGrp="1"/>
          </p:cNvSpPr>
          <p:nvPr>
            <p:ph type="pic" idx="5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34" name="Google Shape;34;p26"/>
          <p:cNvSpPr txBox="1">
            <a:spLocks noGrp="1"/>
          </p:cNvSpPr>
          <p:nvPr>
            <p:ph type="body" idx="6"/>
          </p:nvPr>
        </p:nvSpPr>
        <p:spPr>
          <a:xfrm>
            <a:off x="4567645" y="4873766"/>
            <a:ext cx="293440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7"/>
          </p:nvPr>
        </p:nvSpPr>
        <p:spPr>
          <a:xfrm>
            <a:off x="7804324" y="4297503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6" name="Google Shape;36;p26"/>
          <p:cNvSpPr>
            <a:spLocks noGrp="1"/>
          </p:cNvSpPr>
          <p:nvPr>
            <p:ph type="pic" idx="8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37" name="Google Shape;37;p26"/>
          <p:cNvSpPr txBox="1">
            <a:spLocks noGrp="1"/>
          </p:cNvSpPr>
          <p:nvPr>
            <p:ph type="body" idx="9"/>
          </p:nvPr>
        </p:nvSpPr>
        <p:spPr>
          <a:xfrm>
            <a:off x="7804198" y="4873764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my-cms.rotary.org/en/document/lead-your-club-service-projects-committee" TargetMode="External"/><Relationship Id="rId3" Type="http://schemas.openxmlformats.org/officeDocument/2006/relationships/hyperlink" Target="https://my-cms.rotary.org/en/document/project-planning-resources" TargetMode="External"/><Relationship Id="rId7" Type="http://schemas.openxmlformats.org/officeDocument/2006/relationships/hyperlink" Target="https://my-cms.rotary.org/en/document/guide-global-grants" TargetMode="External"/><Relationship Id="rId12" Type="http://schemas.openxmlformats.org/officeDocument/2006/relationships/hyperlink" Target="https://my-cms.rotary.org/en/document/how-join-grou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y-cms.rotary.org/en/document/project-enhancement-faq" TargetMode="External"/><Relationship Id="rId11" Type="http://schemas.openxmlformats.org/officeDocument/2006/relationships/hyperlink" Target="https://my-cms.rotary.org/en/document/how-add-project-rotary-showcase" TargetMode="External"/><Relationship Id="rId5" Type="http://schemas.openxmlformats.org/officeDocument/2006/relationships/hyperlink" Target="https://my-cms.rotary.org/en/document/take-first-step-planning-sustainable-successful-projects-grants" TargetMode="External"/><Relationship Id="rId10" Type="http://schemas.openxmlformats.org/officeDocument/2006/relationships/hyperlink" Target="https://my-cms.rotary.org/en/document/rotarys-areas-focus" TargetMode="External"/><Relationship Id="rId4" Type="http://schemas.openxmlformats.org/officeDocument/2006/relationships/hyperlink" Target="https://my-cms.rotary.org/en/document/community-assessment-tools" TargetMode="External"/><Relationship Id="rId9" Type="http://schemas.openxmlformats.org/officeDocument/2006/relationships/hyperlink" Target="https://my-cms.rotary.org/en/document/donations-kind-best-practices-guid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>
            <a:off x="5296068" y="320442"/>
            <a:ext cx="6572492" cy="6212748"/>
          </a:xfrm>
          <a:custGeom>
            <a:avLst/>
            <a:gdLst/>
            <a:ahLst/>
            <a:cxnLst/>
            <a:rect l="l" t="t" r="r" b="b"/>
            <a:pathLst>
              <a:path w="6572492" h="6212748" extrusionOk="0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7F7F7F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 txBox="1">
            <a:spLocks noGrp="1"/>
          </p:cNvSpPr>
          <p:nvPr>
            <p:ph type="subTitle" idx="1"/>
          </p:nvPr>
        </p:nvSpPr>
        <p:spPr>
          <a:xfrm>
            <a:off x="5775961" y="4269462"/>
            <a:ext cx="4048760" cy="109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/>
              <a:t>	Hamsa Thota, Ph.D.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/>
              <a:t>	DG 2017-18, DRFC 2020-23</a:t>
            </a:r>
            <a:endParaRPr/>
          </a:p>
          <a:p>
            <a:pPr marL="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/>
              <a:t>	June 18, 2022</a:t>
            </a:r>
            <a:endParaRPr/>
          </a:p>
        </p:txBody>
      </p:sp>
      <p:pic>
        <p:nvPicPr>
          <p:cNvPr id="193" name="Google Shape;193;p1" descr="Imagine Rotary, the 2022-23 Presidential Theme - Rotary Club of Mount  Everest Lalitp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4433" y="1266742"/>
            <a:ext cx="2994390" cy="199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" descr="Grou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6212" y="3581108"/>
            <a:ext cx="1992632" cy="199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"/>
          <p:cNvSpPr/>
          <p:nvPr/>
        </p:nvSpPr>
        <p:spPr>
          <a:xfrm>
            <a:off x="6153499" y="3905316"/>
            <a:ext cx="56087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Grants Management Training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39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dirty="0"/>
              <a:t>2019 Puerto Rico-Budget $289,100</a:t>
            </a:r>
            <a:br>
              <a:rPr lang="en-US" sz="2800" dirty="0"/>
            </a:br>
            <a:r>
              <a:rPr lang="en-US" sz="2000" dirty="0"/>
              <a:t>Best in Class Implementation</a:t>
            </a:r>
            <a:endParaRPr sz="2800" dirty="0"/>
          </a:p>
        </p:txBody>
      </p:sp>
      <p:pic>
        <p:nvPicPr>
          <p:cNvPr id="303" name="Google Shape;303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555263"/>
            <a:ext cx="5011304" cy="246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849504" y="1540975"/>
            <a:ext cx="4404281" cy="244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4035277"/>
            <a:ext cx="5014190" cy="254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9504" y="4035278"/>
            <a:ext cx="4404281" cy="254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"/>
          <p:cNvSpPr txBox="1">
            <a:spLocks noGrp="1"/>
          </p:cNvSpPr>
          <p:nvPr>
            <p:ph type="title"/>
          </p:nvPr>
        </p:nvSpPr>
        <p:spPr>
          <a:xfrm>
            <a:off x="6494446" y="1044572"/>
            <a:ext cx="3293268" cy="99257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3000">
                <a:solidFill>
                  <a:schemeClr val="lt1"/>
                </a:solidFill>
              </a:rPr>
              <a:t>WHO LIVES IN THE DRY CORRIDOR </a:t>
            </a:r>
            <a:endParaRPr/>
          </a:p>
        </p:txBody>
      </p:sp>
      <p:pic>
        <p:nvPicPr>
          <p:cNvPr id="312" name="Google Shape;312;p11" descr="See the source image"/>
          <p:cNvPicPr preferRelativeResize="0"/>
          <p:nvPr/>
        </p:nvPicPr>
        <p:blipFill rotWithShape="1">
          <a:blip r:embed="rId3">
            <a:alphaModFix/>
          </a:blip>
          <a:srcRect r="1" b="17969"/>
          <a:stretch/>
        </p:blipFill>
        <p:spPr>
          <a:xfrm>
            <a:off x="1211383" y="857252"/>
            <a:ext cx="4878900" cy="2571748"/>
          </a:xfrm>
          <a:custGeom>
            <a:avLst/>
            <a:gdLst/>
            <a:ahLst/>
            <a:cxnLst/>
            <a:rect l="l" t="t" r="r" b="b"/>
            <a:pathLst>
              <a:path w="6088380" h="3333749" extrusionOk="0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13" name="Google Shape;313;p11" descr="See the source image"/>
          <p:cNvPicPr preferRelativeResize="0"/>
          <p:nvPr/>
        </p:nvPicPr>
        <p:blipFill rotWithShape="1">
          <a:blip r:embed="rId4">
            <a:alphaModFix/>
          </a:blip>
          <a:srcRect r="1" b="2656"/>
          <a:stretch/>
        </p:blipFill>
        <p:spPr>
          <a:xfrm>
            <a:off x="1211385" y="3500440"/>
            <a:ext cx="4878900" cy="2923806"/>
          </a:xfrm>
          <a:custGeom>
            <a:avLst/>
            <a:gdLst/>
            <a:ahLst/>
            <a:cxnLst/>
            <a:rect l="l" t="t" r="r" b="b"/>
            <a:pathLst>
              <a:path w="6088380" h="3333748" extrusionOk="0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14" name="Google Shape;314;p11"/>
          <p:cNvSpPr txBox="1"/>
          <p:nvPr/>
        </p:nvSpPr>
        <p:spPr>
          <a:xfrm>
            <a:off x="6101718" y="2107408"/>
            <a:ext cx="4988313" cy="407456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4313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67% of farmers are producers of basic grains (USAID, and the Food and Agriculture Organization of the United Nations (FAO)</a:t>
            </a:r>
            <a:endParaRPr dirty="0"/>
          </a:p>
          <a:p>
            <a:pPr marL="214313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These families are subsistence farmers </a:t>
            </a:r>
            <a:b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(harvest and eat the food that they grow ) </a:t>
            </a:r>
            <a:endParaRPr dirty="0"/>
          </a:p>
          <a:p>
            <a:pPr marL="214313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Net yearly income of farmers  is Q5,400 ($716) to pay for basic needs for his family</a:t>
            </a:r>
            <a:endParaRPr dirty="0"/>
          </a:p>
          <a:p>
            <a:pPr marL="214313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in 3 families  lacks sufficient food to meet their daily needs and more than three-quarters have no food reserves.  </a:t>
            </a:r>
            <a:endParaRPr dirty="0"/>
          </a:p>
          <a:p>
            <a:pPr marL="214313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 to 82 percent of the families have sold their farming tools and animals to purchase food. They often skip meals or eat less nutritious</a:t>
            </a:r>
            <a:endParaRPr dirty="0"/>
          </a:p>
          <a:p>
            <a:pPr marL="42863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1"/>
          <p:cNvSpPr/>
          <p:nvPr/>
        </p:nvSpPr>
        <p:spPr>
          <a:xfrm>
            <a:off x="1524000" y="273366"/>
            <a:ext cx="6502036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GG2010395-Guatemala Hydroponics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8286" y="1083420"/>
            <a:ext cx="4509067" cy="262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0532" y="3536863"/>
            <a:ext cx="4226476" cy="268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 descr="A close up of text on a whit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2538" t="56681" r="4859" b="13073"/>
          <a:stretch/>
        </p:blipFill>
        <p:spPr>
          <a:xfrm>
            <a:off x="3007185" y="857251"/>
            <a:ext cx="3039344" cy="211696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6451105" y="3900071"/>
            <a:ext cx="500624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Method to be use in Guatemala- NFT</a:t>
            </a:r>
            <a:r>
              <a:rPr lang="en-US"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en-US" sz="1800" b="1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hydroponics</a:t>
            </a:r>
            <a:r>
              <a:rPr lang="en-US"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Method of soil-less cultivation where plant roots are suspended above a stream of continuously flowing nutrient solution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/>
          <p:nvPr/>
        </p:nvSpPr>
        <p:spPr>
          <a:xfrm>
            <a:off x="1524000" y="273366"/>
            <a:ext cx="5689314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GG2010395-Guatemala Hydroponics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3"/>
          <p:cNvSpPr txBox="1"/>
          <p:nvPr/>
        </p:nvSpPr>
        <p:spPr>
          <a:xfrm>
            <a:off x="7867650" y="5486400"/>
            <a:ext cx="447675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GUATEMALA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6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4"/>
          <p:cNvSpPr txBox="1"/>
          <p:nvPr/>
        </p:nvSpPr>
        <p:spPr>
          <a:xfrm>
            <a:off x="8877300" y="933450"/>
            <a:ext cx="33147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PANAMA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13767" y="1166019"/>
            <a:ext cx="3121025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0300" y="1"/>
            <a:ext cx="4457700" cy="642361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5"/>
          <p:cNvSpPr txBox="1"/>
          <p:nvPr/>
        </p:nvSpPr>
        <p:spPr>
          <a:xfrm>
            <a:off x="1392921" y="539484"/>
            <a:ext cx="32078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GG Project in India</a:t>
            </a:r>
            <a:endParaRPr/>
          </a:p>
        </p:txBody>
      </p:sp>
      <p:pic>
        <p:nvPicPr>
          <p:cNvPr id="344" name="Google Shape;34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0725" y="1"/>
            <a:ext cx="4991695" cy="6423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6"/>
          <p:cNvSpPr/>
          <p:nvPr/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6"/>
          <p:cNvSpPr/>
          <p:nvPr/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0">
                <a:srgbClr val="1F3864">
                  <a:alpha val="67843"/>
                </a:srgbClr>
              </a:gs>
              <a:gs pos="19000">
                <a:srgbClr val="1F3864">
                  <a:alpha val="67843"/>
                </a:srgbClr>
              </a:gs>
              <a:gs pos="100000">
                <a:srgbClr val="4472C4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6"/>
          <p:cNvSpPr/>
          <p:nvPr/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3000">
                <a:srgbClr val="4472C4">
                  <a:alpha val="0"/>
                </a:srgbClr>
              </a:gs>
              <a:gs pos="99000">
                <a:srgbClr val="000000">
                  <a:alpha val="73725"/>
                </a:srgbClr>
              </a:gs>
              <a:gs pos="100000">
                <a:srgbClr val="000000">
                  <a:alpha val="73725"/>
                </a:srgbClr>
              </a:gs>
            </a:gsLst>
            <a:lin ang="203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6"/>
          <p:cNvSpPr txBox="1"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Four steps to doing Global Grant Projects</a:t>
            </a:r>
            <a:endParaRPr/>
          </a:p>
        </p:txBody>
      </p:sp>
      <p:grpSp>
        <p:nvGrpSpPr>
          <p:cNvPr id="354" name="Google Shape;354;p16"/>
          <p:cNvGrpSpPr/>
          <p:nvPr/>
        </p:nvGrpSpPr>
        <p:grpSpPr>
          <a:xfrm>
            <a:off x="744738" y="3157899"/>
            <a:ext cx="10726464" cy="2102164"/>
            <a:chOff x="100682" y="1045320"/>
            <a:chExt cx="10726464" cy="2102164"/>
          </a:xfrm>
        </p:grpSpPr>
        <p:sp>
          <p:nvSpPr>
            <p:cNvPr id="355" name="Google Shape;355;p16"/>
            <p:cNvSpPr/>
            <p:nvPr/>
          </p:nvSpPr>
          <p:spPr>
            <a:xfrm>
              <a:off x="752566" y="1045320"/>
              <a:ext cx="1066720" cy="106672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>
              <a:off x="100682" y="2427484"/>
              <a:ext cx="2370489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6"/>
            <p:cNvSpPr txBox="1"/>
            <p:nvPr/>
          </p:nvSpPr>
          <p:spPr>
            <a:xfrm>
              <a:off x="100682" y="2427484"/>
              <a:ext cx="2370489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Plan and Organize </a:t>
              </a:r>
              <a:endParaRPr/>
            </a:p>
          </p:txBody>
        </p:sp>
        <p:sp>
          <p:nvSpPr>
            <p:cNvPr id="358" name="Google Shape;358;p16"/>
            <p:cNvSpPr/>
            <p:nvPr/>
          </p:nvSpPr>
          <p:spPr>
            <a:xfrm>
              <a:off x="3537891" y="1045320"/>
              <a:ext cx="1066720" cy="10667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6"/>
            <p:cNvSpPr/>
            <p:nvPr/>
          </p:nvSpPr>
          <p:spPr>
            <a:xfrm>
              <a:off x="2886007" y="2427484"/>
              <a:ext cx="2370489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6"/>
            <p:cNvSpPr txBox="1"/>
            <p:nvPr/>
          </p:nvSpPr>
          <p:spPr>
            <a:xfrm>
              <a:off x="2886007" y="2427484"/>
              <a:ext cx="2370489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Acquire resources</a:t>
              </a:r>
              <a:endParaRPr/>
            </a:p>
          </p:txBody>
        </p:sp>
        <p:sp>
          <p:nvSpPr>
            <p:cNvPr id="361" name="Google Shape;361;p16"/>
            <p:cNvSpPr/>
            <p:nvPr/>
          </p:nvSpPr>
          <p:spPr>
            <a:xfrm>
              <a:off x="6323216" y="1045320"/>
              <a:ext cx="1066720" cy="106672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6"/>
            <p:cNvSpPr/>
            <p:nvPr/>
          </p:nvSpPr>
          <p:spPr>
            <a:xfrm>
              <a:off x="5671332" y="2427484"/>
              <a:ext cx="2370489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6"/>
            <p:cNvSpPr txBox="1"/>
            <p:nvPr/>
          </p:nvSpPr>
          <p:spPr>
            <a:xfrm>
              <a:off x="5671332" y="2427484"/>
              <a:ext cx="2370489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Implement Project</a:t>
              </a:r>
              <a:endParaRPr/>
            </a:p>
          </p:txBody>
        </p:sp>
        <p:sp>
          <p:nvSpPr>
            <p:cNvPr id="364" name="Google Shape;364;p16"/>
            <p:cNvSpPr/>
            <p:nvPr/>
          </p:nvSpPr>
          <p:spPr>
            <a:xfrm>
              <a:off x="9108541" y="1045320"/>
              <a:ext cx="1066720" cy="106672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8456657" y="2427484"/>
              <a:ext cx="2370489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6"/>
            <p:cNvSpPr txBox="1"/>
            <p:nvPr/>
          </p:nvSpPr>
          <p:spPr>
            <a:xfrm>
              <a:off x="8456657" y="2427484"/>
              <a:ext cx="2370489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Evaluate and Promote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7"/>
          <p:cNvSpPr/>
          <p:nvPr/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7"/>
          <p:cNvSpPr/>
          <p:nvPr/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0">
                <a:srgbClr val="1F3864">
                  <a:alpha val="67843"/>
                </a:srgbClr>
              </a:gs>
              <a:gs pos="19000">
                <a:srgbClr val="1F3864">
                  <a:alpha val="67843"/>
                </a:srgbClr>
              </a:gs>
              <a:gs pos="100000">
                <a:srgbClr val="4472C4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7"/>
          <p:cNvSpPr/>
          <p:nvPr/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3000">
                <a:srgbClr val="4472C4">
                  <a:alpha val="0"/>
                </a:srgbClr>
              </a:gs>
              <a:gs pos="99000">
                <a:srgbClr val="000000">
                  <a:alpha val="73725"/>
                </a:srgbClr>
              </a:gs>
              <a:gs pos="100000">
                <a:srgbClr val="000000">
                  <a:alpha val="73725"/>
                </a:srgbClr>
              </a:gs>
            </a:gsLst>
            <a:lin ang="203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7"/>
          <p:cNvSpPr txBox="1"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Plan and Organize a Global Grant Project </a:t>
            </a:r>
            <a:endParaRPr/>
          </a:p>
        </p:txBody>
      </p:sp>
      <p:sp>
        <p:nvSpPr>
          <p:cNvPr id="376" name="Google Shape;376;p17"/>
          <p:cNvSpPr txBox="1">
            <a:spLocks noGrp="1"/>
          </p:cNvSpPr>
          <p:nvPr>
            <p:ph type="sldNum" idx="12"/>
          </p:nvPr>
        </p:nvSpPr>
        <p:spPr>
          <a:xfrm>
            <a:off x="11704320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7F7F7F"/>
                </a:solidFill>
              </a:rPr>
              <a:t>17</a:t>
            </a:fld>
            <a:endParaRPr sz="1100">
              <a:solidFill>
                <a:srgbClr val="7F7F7F"/>
              </a:solidFill>
            </a:endParaRPr>
          </a:p>
        </p:txBody>
      </p:sp>
      <p:grpSp>
        <p:nvGrpSpPr>
          <p:cNvPr id="377" name="Google Shape;377;p17"/>
          <p:cNvGrpSpPr/>
          <p:nvPr/>
        </p:nvGrpSpPr>
        <p:grpSpPr>
          <a:xfrm>
            <a:off x="1759849" y="2113725"/>
            <a:ext cx="8696241" cy="4190512"/>
            <a:chOff x="1115793" y="1146"/>
            <a:chExt cx="8696241" cy="4190512"/>
          </a:xfrm>
        </p:grpSpPr>
        <p:sp>
          <p:nvSpPr>
            <p:cNvPr id="378" name="Google Shape;378;p17"/>
            <p:cNvSpPr/>
            <p:nvPr/>
          </p:nvSpPr>
          <p:spPr>
            <a:xfrm>
              <a:off x="2968203" y="511688"/>
              <a:ext cx="39586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 txBox="1"/>
            <p:nvPr/>
          </p:nvSpPr>
          <p:spPr>
            <a:xfrm>
              <a:off x="3155475" y="555276"/>
              <a:ext cx="21323" cy="4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1115793" y="1146"/>
              <a:ext cx="1854209" cy="1112525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7"/>
            <p:cNvSpPr txBox="1"/>
            <p:nvPr/>
          </p:nvSpPr>
          <p:spPr>
            <a:xfrm>
              <a:off x="1115793" y="1146"/>
              <a:ext cx="1854209" cy="111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850" tIns="95350" rIns="90850" bIns="95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Leverage District’s expertise in Global Grants projects</a:t>
              </a:r>
              <a:endParaRPr/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5248880" y="511688"/>
              <a:ext cx="39586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DF7943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 txBox="1"/>
            <p:nvPr/>
          </p:nvSpPr>
          <p:spPr>
            <a:xfrm>
              <a:off x="5436152" y="555276"/>
              <a:ext cx="21323" cy="4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3396471" y="1146"/>
              <a:ext cx="1854209" cy="1112525"/>
            </a:xfrm>
            <a:prstGeom prst="rect">
              <a:avLst/>
            </a:prstGeom>
            <a:solidFill>
              <a:srgbClr val="E1794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7"/>
            <p:cNvSpPr txBox="1"/>
            <p:nvPr/>
          </p:nvSpPr>
          <p:spPr>
            <a:xfrm>
              <a:off x="3396471" y="1146"/>
              <a:ext cx="1854209" cy="111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850" tIns="95350" rIns="90850" bIns="95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Align a project with Rotary's areas of focus</a:t>
              </a:r>
              <a:endParaRPr/>
            </a:p>
          </p:txBody>
        </p:sp>
        <p:sp>
          <p:nvSpPr>
            <p:cNvPr id="386" name="Google Shape;386;p17"/>
            <p:cNvSpPr/>
            <p:nvPr/>
          </p:nvSpPr>
          <p:spPr>
            <a:xfrm>
              <a:off x="7529557" y="511688"/>
              <a:ext cx="39586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D47955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7"/>
            <p:cNvSpPr txBox="1"/>
            <p:nvPr/>
          </p:nvSpPr>
          <p:spPr>
            <a:xfrm>
              <a:off x="7716830" y="555276"/>
              <a:ext cx="21323" cy="4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5677148" y="1146"/>
              <a:ext cx="1854209" cy="1112525"/>
            </a:xfrm>
            <a:prstGeom prst="rect">
              <a:avLst/>
            </a:prstGeom>
            <a:solidFill>
              <a:srgbClr val="D778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7"/>
            <p:cNvSpPr txBox="1"/>
            <p:nvPr/>
          </p:nvSpPr>
          <p:spPr>
            <a:xfrm>
              <a:off x="5677148" y="1146"/>
              <a:ext cx="1854209" cy="111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850" tIns="95350" rIns="90850" bIns="95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Obtain assistance with project design/planning and implementation</a:t>
              </a:r>
              <a:endParaRPr/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2042898" y="1111871"/>
              <a:ext cx="6842032" cy="3958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5184"/>
                  </a:lnTo>
                  <a:lnTo>
                    <a:pt x="0" y="65184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C87C66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7"/>
            <p:cNvSpPr txBox="1"/>
            <p:nvPr/>
          </p:nvSpPr>
          <p:spPr>
            <a:xfrm>
              <a:off x="5292531" y="1307673"/>
              <a:ext cx="342765" cy="4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7957825" y="1146"/>
              <a:ext cx="1854209" cy="1112525"/>
            </a:xfrm>
            <a:prstGeom prst="rect">
              <a:avLst/>
            </a:prstGeom>
            <a:solidFill>
              <a:srgbClr val="CC7B6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7"/>
            <p:cNvSpPr txBox="1"/>
            <p:nvPr/>
          </p:nvSpPr>
          <p:spPr>
            <a:xfrm>
              <a:off x="7957825" y="1146"/>
              <a:ext cx="1854209" cy="111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850" tIns="95350" rIns="90850" bIns="95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Learn about the global grant process</a:t>
              </a:r>
              <a:endParaRPr/>
            </a:p>
          </p:txBody>
        </p:sp>
        <p:sp>
          <p:nvSpPr>
            <p:cNvPr id="394" name="Google Shape;394;p17"/>
            <p:cNvSpPr/>
            <p:nvPr/>
          </p:nvSpPr>
          <p:spPr>
            <a:xfrm>
              <a:off x="2968203" y="2050682"/>
              <a:ext cx="39586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BF8377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7"/>
            <p:cNvSpPr txBox="1"/>
            <p:nvPr/>
          </p:nvSpPr>
          <p:spPr>
            <a:xfrm>
              <a:off x="3155475" y="2094270"/>
              <a:ext cx="21323" cy="4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1115793" y="1540139"/>
              <a:ext cx="1854209" cy="1112525"/>
            </a:xfrm>
            <a:prstGeom prst="rect">
              <a:avLst/>
            </a:prstGeom>
            <a:solidFill>
              <a:srgbClr val="C47F6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7"/>
            <p:cNvSpPr txBox="1"/>
            <p:nvPr/>
          </p:nvSpPr>
          <p:spPr>
            <a:xfrm>
              <a:off x="1115793" y="1540139"/>
              <a:ext cx="1854209" cy="111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850" tIns="95350" rIns="90850" bIns="95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Conduct a community assessment</a:t>
              </a:r>
              <a:endParaRPr/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5248880" y="2050682"/>
              <a:ext cx="39586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B58C87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7"/>
            <p:cNvSpPr txBox="1"/>
            <p:nvPr/>
          </p:nvSpPr>
          <p:spPr>
            <a:xfrm>
              <a:off x="5436152" y="2094270"/>
              <a:ext cx="21323" cy="4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3396471" y="1540139"/>
              <a:ext cx="1854209" cy="1112525"/>
            </a:xfrm>
            <a:prstGeom prst="rect">
              <a:avLst/>
            </a:prstGeom>
            <a:solidFill>
              <a:srgbClr val="BB867D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7"/>
            <p:cNvSpPr txBox="1"/>
            <p:nvPr/>
          </p:nvSpPr>
          <p:spPr>
            <a:xfrm>
              <a:off x="3396471" y="1540139"/>
              <a:ext cx="1854209" cy="111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850" tIns="95350" rIns="90850" bIns="95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Identify international partners</a:t>
              </a:r>
              <a:endParaRPr/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7529557" y="2050682"/>
              <a:ext cx="39586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AC9696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7"/>
            <p:cNvSpPr txBox="1"/>
            <p:nvPr/>
          </p:nvSpPr>
          <p:spPr>
            <a:xfrm>
              <a:off x="7716830" y="2094270"/>
              <a:ext cx="21323" cy="4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5677148" y="1540139"/>
              <a:ext cx="1854209" cy="1112525"/>
            </a:xfrm>
            <a:prstGeom prst="rect">
              <a:avLst/>
            </a:prstGeom>
            <a:solidFill>
              <a:srgbClr val="B38E8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7"/>
            <p:cNvSpPr txBox="1"/>
            <p:nvPr/>
          </p:nvSpPr>
          <p:spPr>
            <a:xfrm>
              <a:off x="5677148" y="1540139"/>
              <a:ext cx="1854209" cy="111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850" tIns="95350" rIns="90850" bIns="95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Secure funding</a:t>
              </a:r>
              <a:endParaRPr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2042898" y="2650865"/>
              <a:ext cx="6842032" cy="3958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5184"/>
                  </a:lnTo>
                  <a:lnTo>
                    <a:pt x="0" y="65184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A4A4A4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7"/>
            <p:cNvSpPr txBox="1"/>
            <p:nvPr/>
          </p:nvSpPr>
          <p:spPr>
            <a:xfrm>
              <a:off x="5292531" y="2846667"/>
              <a:ext cx="342765" cy="4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7957825" y="1540139"/>
              <a:ext cx="1854209" cy="1112525"/>
            </a:xfrm>
            <a:prstGeom prst="rect">
              <a:avLst/>
            </a:prstGeom>
            <a:solidFill>
              <a:srgbClr val="AB999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 txBox="1"/>
            <p:nvPr/>
          </p:nvSpPr>
          <p:spPr>
            <a:xfrm>
              <a:off x="7957825" y="1540139"/>
              <a:ext cx="1854209" cy="111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850" tIns="95350" rIns="90850" bIns="95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Ensure the sustainability of the project</a:t>
              </a: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1115793" y="3079133"/>
              <a:ext cx="1854209" cy="1112525"/>
            </a:xfrm>
            <a:prstGeom prst="rect">
              <a:avLst/>
            </a:prstGeom>
            <a:solidFill>
              <a:srgbClr val="A4A4A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7"/>
            <p:cNvSpPr txBox="1"/>
            <p:nvPr/>
          </p:nvSpPr>
          <p:spPr>
            <a:xfrm>
              <a:off x="1115793" y="3079133"/>
              <a:ext cx="1854209" cy="111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850" tIns="95350" rIns="90850" bIns="95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Establish measurement and evaluation benchmarks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8"/>
          <p:cNvSpPr/>
          <p:nvPr/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8"/>
          <p:cNvSpPr/>
          <p:nvPr/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0">
                <a:srgbClr val="1F3864">
                  <a:alpha val="67843"/>
                </a:srgbClr>
              </a:gs>
              <a:gs pos="19000">
                <a:srgbClr val="1F3864">
                  <a:alpha val="67843"/>
                </a:srgbClr>
              </a:gs>
              <a:gs pos="100000">
                <a:srgbClr val="4472C4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8"/>
          <p:cNvSpPr/>
          <p:nvPr/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3000">
                <a:srgbClr val="4472C4">
                  <a:alpha val="0"/>
                </a:srgbClr>
              </a:gs>
              <a:gs pos="99000">
                <a:srgbClr val="000000">
                  <a:alpha val="73725"/>
                </a:srgbClr>
              </a:gs>
              <a:gs pos="100000">
                <a:srgbClr val="000000">
                  <a:alpha val="73725"/>
                </a:srgbClr>
              </a:gs>
            </a:gsLst>
            <a:lin ang="203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8"/>
          <p:cNvSpPr txBox="1"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Acquire Resources</a:t>
            </a:r>
            <a:endParaRPr/>
          </a:p>
        </p:txBody>
      </p:sp>
      <p:sp>
        <p:nvSpPr>
          <p:cNvPr id="421" name="Google Shape;421;p18"/>
          <p:cNvSpPr txBox="1">
            <a:spLocks noGrp="1"/>
          </p:cNvSpPr>
          <p:nvPr>
            <p:ph type="sldNum" idx="12"/>
          </p:nvPr>
        </p:nvSpPr>
        <p:spPr>
          <a:xfrm>
            <a:off x="11704320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7F7F7F"/>
                </a:solidFill>
              </a:rPr>
              <a:t>18</a:t>
            </a:fld>
            <a:endParaRPr sz="1100">
              <a:solidFill>
                <a:srgbClr val="7F7F7F"/>
              </a:solidFill>
            </a:endParaRPr>
          </a:p>
        </p:txBody>
      </p:sp>
      <p:grpSp>
        <p:nvGrpSpPr>
          <p:cNvPr id="422" name="Google Shape;422;p18"/>
          <p:cNvGrpSpPr/>
          <p:nvPr/>
        </p:nvGrpSpPr>
        <p:grpSpPr>
          <a:xfrm>
            <a:off x="926277" y="2480608"/>
            <a:ext cx="10363386" cy="3456746"/>
            <a:chOff x="282221" y="368029"/>
            <a:chExt cx="10363386" cy="3456746"/>
          </a:xfrm>
        </p:grpSpPr>
        <p:sp>
          <p:nvSpPr>
            <p:cNvPr id="423" name="Google Shape;423;p18"/>
            <p:cNvSpPr/>
            <p:nvPr/>
          </p:nvSpPr>
          <p:spPr>
            <a:xfrm>
              <a:off x="282221" y="368029"/>
              <a:ext cx="1371985" cy="137198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570337" y="656145"/>
              <a:ext cx="795751" cy="79575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1948202" y="368029"/>
              <a:ext cx="3233964" cy="1371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8"/>
            <p:cNvSpPr txBox="1"/>
            <p:nvPr/>
          </p:nvSpPr>
          <p:spPr>
            <a:xfrm>
              <a:off x="1948202" y="368029"/>
              <a:ext cx="3233964" cy="1371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Raise funds-Crowdsourcing, grants, and hold fundraisers</a:t>
              </a: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5745661" y="368029"/>
              <a:ext cx="1371985" cy="137198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6033778" y="656145"/>
              <a:ext cx="795751" cy="79575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7411643" y="368029"/>
              <a:ext cx="3233964" cy="1371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8"/>
            <p:cNvSpPr txBox="1"/>
            <p:nvPr/>
          </p:nvSpPr>
          <p:spPr>
            <a:xfrm>
              <a:off x="7411643" y="368029"/>
              <a:ext cx="3233964" cy="1371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Promote project in Rotary Showcase, social media, club newsletter, website, and other channels. </a:t>
              </a: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282221" y="2452790"/>
              <a:ext cx="1371985" cy="137198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570337" y="2740907"/>
              <a:ext cx="795751" cy="79575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1948202" y="2452790"/>
              <a:ext cx="3233964" cy="1371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8"/>
            <p:cNvSpPr txBox="1"/>
            <p:nvPr/>
          </p:nvSpPr>
          <p:spPr>
            <a:xfrm>
              <a:off x="1948202" y="2452790"/>
              <a:ext cx="3233964" cy="1371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Work with partners.  Rotaract members, international partner districts or Rotary Action Groups, Rotary Community Corps, and Intercountry Committees.</a:t>
              </a:r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5745661" y="2452790"/>
              <a:ext cx="1371985" cy="137198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6033778" y="2740907"/>
              <a:ext cx="795751" cy="79575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7411643" y="2452790"/>
              <a:ext cx="3233964" cy="1371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 txBox="1"/>
            <p:nvPr/>
          </p:nvSpPr>
          <p:spPr>
            <a:xfrm>
              <a:off x="7411643" y="2452790"/>
              <a:ext cx="3233964" cy="1371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Use Rotary grants from the Rotary Foundation, apply through the Grant Center</a:t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9"/>
          <p:cNvSpPr/>
          <p:nvPr/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9"/>
          <p:cNvSpPr/>
          <p:nvPr/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0">
                <a:srgbClr val="1F3864">
                  <a:alpha val="67843"/>
                </a:srgbClr>
              </a:gs>
              <a:gs pos="19000">
                <a:srgbClr val="1F3864">
                  <a:alpha val="67843"/>
                </a:srgbClr>
              </a:gs>
              <a:gs pos="100000">
                <a:srgbClr val="4472C4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9"/>
          <p:cNvSpPr/>
          <p:nvPr/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3000">
                <a:srgbClr val="4472C4">
                  <a:alpha val="0"/>
                </a:srgbClr>
              </a:gs>
              <a:gs pos="99000">
                <a:srgbClr val="000000">
                  <a:alpha val="73725"/>
                </a:srgbClr>
              </a:gs>
              <a:gs pos="100000">
                <a:srgbClr val="000000">
                  <a:alpha val="73725"/>
                </a:srgbClr>
              </a:gs>
            </a:gsLst>
            <a:lin ang="203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9"/>
          <p:cNvSpPr txBox="1"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Implementing your project</a:t>
            </a:r>
            <a:endParaRPr/>
          </a:p>
        </p:txBody>
      </p:sp>
      <p:sp>
        <p:nvSpPr>
          <p:cNvPr id="448" name="Google Shape;448;p19"/>
          <p:cNvSpPr txBox="1">
            <a:spLocks noGrp="1"/>
          </p:cNvSpPr>
          <p:nvPr>
            <p:ph type="sldNum" idx="12"/>
          </p:nvPr>
        </p:nvSpPr>
        <p:spPr>
          <a:xfrm>
            <a:off x="11704320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7F7F7F"/>
                </a:solidFill>
              </a:rPr>
              <a:t>19</a:t>
            </a:fld>
            <a:endParaRPr sz="1100">
              <a:solidFill>
                <a:srgbClr val="7F7F7F"/>
              </a:solidFill>
            </a:endParaRPr>
          </a:p>
        </p:txBody>
      </p:sp>
      <p:grpSp>
        <p:nvGrpSpPr>
          <p:cNvPr id="449" name="Google Shape;449;p19"/>
          <p:cNvGrpSpPr/>
          <p:nvPr/>
        </p:nvGrpSpPr>
        <p:grpSpPr>
          <a:xfrm>
            <a:off x="644056" y="2113320"/>
            <a:ext cx="10927828" cy="4191322"/>
            <a:chOff x="0" y="741"/>
            <a:chExt cx="10927828" cy="4191322"/>
          </a:xfrm>
        </p:grpSpPr>
        <p:sp>
          <p:nvSpPr>
            <p:cNvPr id="450" name="Google Shape;450;p19"/>
            <p:cNvSpPr/>
            <p:nvPr/>
          </p:nvSpPr>
          <p:spPr>
            <a:xfrm>
              <a:off x="0" y="3156146"/>
              <a:ext cx="2731957" cy="1035917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9"/>
            <p:cNvSpPr txBox="1"/>
            <p:nvPr/>
          </p:nvSpPr>
          <p:spPr>
            <a:xfrm>
              <a:off x="0" y="3156146"/>
              <a:ext cx="2731957" cy="1035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4275" tIns="227575" rIns="194275" bIns="227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Ask</a:t>
              </a:r>
              <a:endParaRPr/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2731957" y="3156146"/>
              <a:ext cx="8195871" cy="1035917"/>
            </a:xfrm>
            <a:prstGeom prst="rect">
              <a:avLst/>
            </a:prstGeom>
            <a:solidFill>
              <a:srgbClr val="F7D5CB">
                <a:alpha val="89803"/>
              </a:srgbClr>
            </a:solidFill>
            <a:ln w="12700" cap="flat" cmpd="sng">
              <a:solidFill>
                <a:srgbClr val="F7D5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9"/>
            <p:cNvSpPr txBox="1"/>
            <p:nvPr/>
          </p:nvSpPr>
          <p:spPr>
            <a:xfrm>
              <a:off x="2731957" y="3156146"/>
              <a:ext cx="8195871" cy="1035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6250" tIns="241300" rIns="166250" bIns="241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Ask questions along the way- Ask the experts your questions and share your experiences (Cadre discussions groups).</a:t>
              </a:r>
              <a:endParaRPr/>
            </a:p>
          </p:txBody>
        </p:sp>
        <p:sp>
          <p:nvSpPr>
            <p:cNvPr id="454" name="Google Shape;454;p19"/>
            <p:cNvSpPr/>
            <p:nvPr/>
          </p:nvSpPr>
          <p:spPr>
            <a:xfrm rot="10800000">
              <a:off x="0" y="1578443"/>
              <a:ext cx="2731957" cy="1593241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  <a:solidFill>
              <a:srgbClr val="C47F6E"/>
            </a:solidFill>
            <a:ln w="12700" cap="flat" cmpd="sng">
              <a:solidFill>
                <a:srgbClr val="C47F6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9"/>
            <p:cNvSpPr txBox="1"/>
            <p:nvPr/>
          </p:nvSpPr>
          <p:spPr>
            <a:xfrm>
              <a:off x="0" y="1578443"/>
              <a:ext cx="2731957" cy="1035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4275" tIns="227575" rIns="194275" bIns="227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Share</a:t>
              </a:r>
              <a:endParaRPr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2731957" y="1578443"/>
              <a:ext cx="8195871" cy="1035606"/>
            </a:xfrm>
            <a:prstGeom prst="rect">
              <a:avLst/>
            </a:prstGeom>
            <a:solidFill>
              <a:srgbClr val="EBD6D4">
                <a:alpha val="89803"/>
              </a:srgbClr>
            </a:solidFill>
            <a:ln w="12700" cap="flat" cmpd="sng">
              <a:solidFill>
                <a:srgbClr val="EBD6D4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9"/>
            <p:cNvSpPr txBox="1"/>
            <p:nvPr/>
          </p:nvSpPr>
          <p:spPr>
            <a:xfrm>
              <a:off x="2731957" y="1578443"/>
              <a:ext cx="8195871" cy="1035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6250" tIns="241300" rIns="166250" bIns="241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Share project news-Use social media channels and your club website </a:t>
              </a:r>
              <a:endParaRPr/>
            </a:p>
          </p:txBody>
        </p:sp>
        <p:sp>
          <p:nvSpPr>
            <p:cNvPr id="458" name="Google Shape;458;p19"/>
            <p:cNvSpPr/>
            <p:nvPr/>
          </p:nvSpPr>
          <p:spPr>
            <a:xfrm rot="10800000">
              <a:off x="0" y="741"/>
              <a:ext cx="2731957" cy="1593241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  <a:solidFill>
              <a:srgbClr val="A4A4A4"/>
            </a:solidFill>
            <a:ln w="12700" cap="flat" cmpd="sng">
              <a:solidFill>
                <a:srgbClr val="A4A4A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9"/>
            <p:cNvSpPr txBox="1"/>
            <p:nvPr/>
          </p:nvSpPr>
          <p:spPr>
            <a:xfrm>
              <a:off x="0" y="741"/>
              <a:ext cx="2731957" cy="1035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4275" tIns="227575" rIns="194275" bIns="227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Communicate</a:t>
              </a: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2731957" y="741"/>
              <a:ext cx="8195871" cy="1035606"/>
            </a:xfrm>
            <a:prstGeom prst="rect">
              <a:avLst/>
            </a:prstGeom>
            <a:solidFill>
              <a:srgbClr val="DFDFDF">
                <a:alpha val="89803"/>
              </a:srgbClr>
            </a:solidFill>
            <a:ln w="12700" cap="flat" cmpd="sng">
              <a:solidFill>
                <a:srgbClr val="DFDFD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9"/>
            <p:cNvSpPr txBox="1"/>
            <p:nvPr/>
          </p:nvSpPr>
          <p:spPr>
            <a:xfrm>
              <a:off x="2731957" y="741"/>
              <a:ext cx="8195871" cy="1035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6250" tIns="241300" rIns="166250" bIns="241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Communicate-Keep volunteers, stakeholders, and partners informed and up-to-date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"/>
          <p:cNvSpPr txBox="1"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 sz="3800" dirty="0"/>
              <a:t>RID 6920 History of Foundation Giving </a:t>
            </a:r>
            <a:br>
              <a:rPr lang="en-US" sz="3800" dirty="0"/>
            </a:br>
            <a:r>
              <a:rPr lang="en-US" sz="3800" dirty="0"/>
              <a:t>1985-2022</a:t>
            </a:r>
            <a:endParaRPr dirty="0"/>
          </a:p>
        </p:txBody>
      </p:sp>
      <p:sp>
        <p:nvSpPr>
          <p:cNvPr id="202" name="Google Shape;202;p2"/>
          <p:cNvSpPr/>
          <p:nvPr/>
        </p:nvSpPr>
        <p:spPr>
          <a:xfrm>
            <a:off x="758952" y="2395728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 txBox="1">
            <a:spLocks noGrp="1"/>
          </p:cNvSpPr>
          <p:nvPr>
            <p:ph type="body" idx="1"/>
          </p:nvPr>
        </p:nvSpPr>
        <p:spPr>
          <a:xfrm>
            <a:off x="640080" y="2706624"/>
            <a:ext cx="6894576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b="1" dirty="0"/>
              <a:t>Total Foundation Giving  	$ 10,187,551.06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b="1" dirty="0"/>
              <a:t>10-year Total Giving </a:t>
            </a:r>
            <a:r>
              <a:rPr lang="en-US" sz="2200" b="1" i="1" dirty="0"/>
              <a:t>		</a:t>
            </a:r>
            <a:r>
              <a:rPr lang="en-US" sz="2200" b="1" dirty="0"/>
              <a:t>$    2,753,392.16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i="1" dirty="0"/>
          </a:p>
          <a:p>
            <a:pPr marL="800100" lvl="1">
              <a:buSzPts val="2200"/>
            </a:pPr>
            <a:r>
              <a:rPr lang="en-US" sz="2200" b="1" dirty="0"/>
              <a:t>Annual Fund		$    7,941,966.16</a:t>
            </a:r>
            <a:endParaRPr b="1" dirty="0"/>
          </a:p>
          <a:p>
            <a:pPr marL="800100" lvl="1">
              <a:buSzPts val="2200"/>
            </a:pPr>
            <a:r>
              <a:rPr lang="en-US" sz="2200" b="1" dirty="0"/>
              <a:t>Polio Plus		$    1,561,232.46</a:t>
            </a:r>
            <a:endParaRPr b="1" dirty="0"/>
          </a:p>
          <a:p>
            <a:pPr marL="800100" lvl="1">
              <a:buSzPts val="2200"/>
            </a:pPr>
            <a:r>
              <a:rPr lang="en-US" sz="2200" b="1" dirty="0"/>
              <a:t>Endowment		$        343,426.13</a:t>
            </a:r>
            <a:endParaRPr b="1" dirty="0"/>
          </a:p>
          <a:p>
            <a:pPr marL="800100" lvl="1">
              <a:buSzPts val="2200"/>
            </a:pPr>
            <a:r>
              <a:rPr lang="en-US" sz="2200" b="1" dirty="0"/>
              <a:t>Other			$        340,926.90</a:t>
            </a:r>
            <a:r>
              <a:rPr lang="en-US" sz="2200" dirty="0"/>
              <a:t>						</a:t>
            </a:r>
            <a:endParaRPr dirty="0"/>
          </a:p>
        </p:txBody>
      </p:sp>
      <p:pic>
        <p:nvPicPr>
          <p:cNvPr id="204" name="Google Shape;204;p2" descr="Old wrinkled hands with some coins"/>
          <p:cNvPicPr preferRelativeResize="0"/>
          <p:nvPr/>
        </p:nvPicPr>
        <p:blipFill rotWithShape="1">
          <a:blip r:embed="rId3">
            <a:alphaModFix/>
          </a:blip>
          <a:srcRect r="15616" b="-1"/>
          <a:stretch/>
        </p:blipFill>
        <p:spPr>
          <a:xfrm>
            <a:off x="8486234" y="4079193"/>
            <a:ext cx="2751139" cy="217627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-1" y="-415498"/>
            <a:ext cx="219487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0"/>
          <p:cNvSpPr/>
          <p:nvPr/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197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0"/>
          <p:cNvSpPr/>
          <p:nvPr/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0">
                <a:srgbClr val="1F3864">
                  <a:alpha val="67843"/>
                </a:srgbClr>
              </a:gs>
              <a:gs pos="19000">
                <a:srgbClr val="1F3864">
                  <a:alpha val="67843"/>
                </a:srgbClr>
              </a:gs>
              <a:gs pos="100000">
                <a:srgbClr val="4472C4">
                  <a:alpha val="4784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0"/>
          <p:cNvSpPr/>
          <p:nvPr/>
        </p:nvSpPr>
        <p:spPr>
          <a:xfrm rot="-54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0">
                <a:srgbClr val="2F5496">
                  <a:alpha val="15686"/>
                </a:srgbClr>
              </a:gs>
              <a:gs pos="23000">
                <a:srgbClr val="2F5496">
                  <a:alpha val="15686"/>
                </a:srgbClr>
              </a:gs>
              <a:gs pos="99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210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0"/>
          <p:cNvSpPr txBox="1"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Evaluating and promoting</a:t>
            </a:r>
            <a:endParaRPr/>
          </a:p>
        </p:txBody>
      </p:sp>
      <p:sp>
        <p:nvSpPr>
          <p:cNvPr id="471" name="Google Shape;471;p20"/>
          <p:cNvSpPr txBox="1">
            <a:spLocks noGrp="1"/>
          </p:cNvSpPr>
          <p:nvPr>
            <p:ph type="sldNum" idx="12"/>
          </p:nvPr>
        </p:nvSpPr>
        <p:spPr>
          <a:xfrm>
            <a:off x="11704320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7F7F7F"/>
                </a:solidFill>
              </a:rPr>
              <a:t>20</a:t>
            </a:fld>
            <a:endParaRPr sz="1100">
              <a:solidFill>
                <a:srgbClr val="7F7F7F"/>
              </a:solidFill>
            </a:endParaRPr>
          </a:p>
        </p:txBody>
      </p:sp>
      <p:grpSp>
        <p:nvGrpSpPr>
          <p:cNvPr id="472" name="Google Shape;472;p20"/>
          <p:cNvGrpSpPr/>
          <p:nvPr/>
        </p:nvGrpSpPr>
        <p:grpSpPr>
          <a:xfrm>
            <a:off x="644909" y="2615979"/>
            <a:ext cx="10926121" cy="3689405"/>
            <a:chOff x="853" y="0"/>
            <a:chExt cx="10926121" cy="3689405"/>
          </a:xfrm>
        </p:grpSpPr>
        <p:sp>
          <p:nvSpPr>
            <p:cNvPr id="473" name="Google Shape;473;p20"/>
            <p:cNvSpPr/>
            <p:nvPr/>
          </p:nvSpPr>
          <p:spPr>
            <a:xfrm>
              <a:off x="853" y="0"/>
              <a:ext cx="3457633" cy="3689405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 txBox="1"/>
            <p:nvPr/>
          </p:nvSpPr>
          <p:spPr>
            <a:xfrm>
              <a:off x="853" y="1475762"/>
              <a:ext cx="3457633" cy="2213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525" tIns="0" rIns="34152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After completing the project, take time to reflect on its impact, its successes, and its challenges. Lessons learned.</a:t>
              </a: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853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0"/>
            <p:cNvSpPr txBox="1"/>
            <p:nvPr/>
          </p:nvSpPr>
          <p:spPr>
            <a:xfrm>
              <a:off x="853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525" tIns="165100" rIns="341525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Calibri"/>
                <a:buNone/>
              </a:pPr>
              <a:r>
                <a:rPr lang="en-US" sz="6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01</a:t>
              </a: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3735097" y="0"/>
              <a:ext cx="3457633" cy="3689405"/>
            </a:xfrm>
            <a:prstGeom prst="rect">
              <a:avLst/>
            </a:prstGeom>
            <a:solidFill>
              <a:srgbClr val="4CC38C"/>
            </a:solidFill>
            <a:ln w="12700" cap="flat" cmpd="sng">
              <a:solidFill>
                <a:srgbClr val="4CC38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0"/>
            <p:cNvSpPr txBox="1"/>
            <p:nvPr/>
          </p:nvSpPr>
          <p:spPr>
            <a:xfrm>
              <a:off x="3735097" y="1475762"/>
              <a:ext cx="3457633" cy="2213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525" tIns="0" rIns="34152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Promote your project-to inspire others and celebrate your success with the Rotary community and the world. Remember to add photos and share the page on social media.</a:t>
              </a:r>
              <a:endParaRPr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3735097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0"/>
            <p:cNvSpPr txBox="1"/>
            <p:nvPr/>
          </p:nvSpPr>
          <p:spPr>
            <a:xfrm>
              <a:off x="3735097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525" tIns="165100" rIns="341525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Calibri"/>
                <a:buNone/>
              </a:pPr>
              <a:r>
                <a:rPr lang="en-US" sz="6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02</a:t>
              </a: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7469341" y="0"/>
              <a:ext cx="3457633" cy="3689405"/>
            </a:xfrm>
            <a:prstGeom prst="rect">
              <a:avLst/>
            </a:prstGeom>
            <a:solidFill>
              <a:srgbClr val="6FAB46"/>
            </a:solidFill>
            <a:ln w="12700" cap="flat" cmpd="sng">
              <a:solidFill>
                <a:srgbClr val="6FAB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0"/>
            <p:cNvSpPr txBox="1"/>
            <p:nvPr/>
          </p:nvSpPr>
          <p:spPr>
            <a:xfrm>
              <a:off x="7469341" y="1475762"/>
              <a:ext cx="3457633" cy="2213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525" tIns="0" rIns="34152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Submit the final report through the Grant Center.</a:t>
              </a: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7469341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0"/>
            <p:cNvSpPr txBox="1"/>
            <p:nvPr/>
          </p:nvSpPr>
          <p:spPr>
            <a:xfrm>
              <a:off x="7469341" y="0"/>
              <a:ext cx="3457633" cy="1475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525" tIns="165100" rIns="341525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Calibri"/>
                <a:buNone/>
              </a:pPr>
              <a:r>
                <a:rPr lang="en-US" sz="6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03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1"/>
          <p:cNvSpPr/>
          <p:nvPr/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197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1"/>
          <p:cNvSpPr/>
          <p:nvPr/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0">
                <a:srgbClr val="1F3864">
                  <a:alpha val="67843"/>
                </a:srgbClr>
              </a:gs>
              <a:gs pos="19000">
                <a:srgbClr val="1F3864">
                  <a:alpha val="67843"/>
                </a:srgbClr>
              </a:gs>
              <a:gs pos="100000">
                <a:srgbClr val="4472C4">
                  <a:alpha val="4784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1"/>
          <p:cNvSpPr/>
          <p:nvPr/>
        </p:nvSpPr>
        <p:spPr>
          <a:xfrm rot="-54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0">
                <a:srgbClr val="2F5496">
                  <a:alpha val="15686"/>
                </a:srgbClr>
              </a:gs>
              <a:gs pos="23000">
                <a:srgbClr val="2F5496">
                  <a:alpha val="15686"/>
                </a:srgbClr>
              </a:gs>
              <a:gs pos="99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210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1"/>
          <p:cNvSpPr txBox="1"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Additional Project Lifecycle Resources</a:t>
            </a:r>
            <a:endParaRPr/>
          </a:p>
        </p:txBody>
      </p:sp>
      <p:sp>
        <p:nvSpPr>
          <p:cNvPr id="494" name="Google Shape;494;p21"/>
          <p:cNvSpPr txBox="1">
            <a:spLocks noGrp="1"/>
          </p:cNvSpPr>
          <p:nvPr>
            <p:ph type="sldNum" idx="12"/>
          </p:nvPr>
        </p:nvSpPr>
        <p:spPr>
          <a:xfrm>
            <a:off x="11704320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7F7F7F"/>
                </a:solidFill>
              </a:rPr>
              <a:t>21</a:t>
            </a:fld>
            <a:endParaRPr sz="1100">
              <a:solidFill>
                <a:srgbClr val="7F7F7F"/>
              </a:solidFill>
            </a:endParaRPr>
          </a:p>
        </p:txBody>
      </p:sp>
      <p:grpSp>
        <p:nvGrpSpPr>
          <p:cNvPr id="495" name="Google Shape;495;p21"/>
          <p:cNvGrpSpPr/>
          <p:nvPr/>
        </p:nvGrpSpPr>
        <p:grpSpPr>
          <a:xfrm>
            <a:off x="647791" y="3146193"/>
            <a:ext cx="10920358" cy="2628975"/>
            <a:chOff x="3735" y="530214"/>
            <a:chExt cx="10920358" cy="2628975"/>
          </a:xfrm>
        </p:grpSpPr>
        <p:sp>
          <p:nvSpPr>
            <p:cNvPr id="496" name="Google Shape;496;p21"/>
            <p:cNvSpPr/>
            <p:nvPr/>
          </p:nvSpPr>
          <p:spPr>
            <a:xfrm>
              <a:off x="3735" y="530214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1"/>
            <p:cNvSpPr txBox="1"/>
            <p:nvPr/>
          </p:nvSpPr>
          <p:spPr>
            <a:xfrm>
              <a:off x="3735" y="530214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Project Planning Resources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2228252" y="530214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1"/>
            <p:cNvSpPr txBox="1"/>
            <p:nvPr/>
          </p:nvSpPr>
          <p:spPr>
            <a:xfrm>
              <a:off x="2228252" y="530214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Community Assessment Tools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4452770" y="530214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1"/>
            <p:cNvSpPr txBox="1"/>
            <p:nvPr/>
          </p:nvSpPr>
          <p:spPr>
            <a:xfrm>
              <a:off x="4452770" y="530214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Take the First Step to Planning Impactful Projects &amp; Grants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6677287" y="530214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 txBox="1"/>
            <p:nvPr/>
          </p:nvSpPr>
          <p:spPr>
            <a:xfrm>
              <a:off x="6677287" y="530214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Connect With Resources to Improve Projects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8901805" y="530214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 txBox="1"/>
            <p:nvPr/>
          </p:nvSpPr>
          <p:spPr>
            <a:xfrm>
              <a:off x="8901805" y="530214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Guide to Global Grants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3735" y="1945816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1"/>
            <p:cNvSpPr txBox="1"/>
            <p:nvPr/>
          </p:nvSpPr>
          <p:spPr>
            <a:xfrm>
              <a:off x="3735" y="1945816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Lead Your Club: Service Projects Committee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2228252" y="1945816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1"/>
            <p:cNvSpPr txBox="1"/>
            <p:nvPr/>
          </p:nvSpPr>
          <p:spPr>
            <a:xfrm>
              <a:off x="2228252" y="1945816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Donations-in-kind Best Practices Guide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4452770" y="1945816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 txBox="1"/>
            <p:nvPr/>
          </p:nvSpPr>
          <p:spPr>
            <a:xfrm>
              <a:off x="4452770" y="1945816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Rotary’s Areas of Focus guide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6677287" y="1945816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 txBox="1"/>
            <p:nvPr/>
          </p:nvSpPr>
          <p:spPr>
            <a:xfrm>
              <a:off x="6677287" y="1945816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How to add a project to Rotary Showcase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8901805" y="1945816"/>
              <a:ext cx="2022288" cy="12133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 txBox="1"/>
            <p:nvPr/>
          </p:nvSpPr>
          <p:spPr>
            <a:xfrm>
              <a:off x="8901805" y="1945816"/>
              <a:ext cx="2022288" cy="121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How to join a discussion group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2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2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4" name="Google Shape;524;p2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753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3"/>
          <p:cNvGrpSpPr/>
          <p:nvPr/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13" name="Google Shape;213;p3"/>
            <p:cNvSpPr/>
            <p:nvPr/>
          </p:nvSpPr>
          <p:spPr>
            <a:xfrm>
              <a:off x="11223203" y="635716"/>
              <a:ext cx="328612" cy="1742360"/>
            </a:xfrm>
            <a:custGeom>
              <a:avLst/>
              <a:gdLst/>
              <a:ahLst/>
              <a:cxnLst/>
              <a:rect l="l" t="t" r="r" b="b"/>
              <a:pathLst>
                <a:path w="207" h="1114" extrusionOk="0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rgbClr val="1F38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09710" y="1022350"/>
              <a:ext cx="709612" cy="2095501"/>
            </a:xfrm>
            <a:custGeom>
              <a:avLst/>
              <a:gdLst/>
              <a:ahLst/>
              <a:cxnLst/>
              <a:rect l="l" t="t" r="r" b="b"/>
              <a:pathLst>
                <a:path w="447" h="1363" extrusionOk="0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rgbClr val="1F38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09710" y="837744"/>
              <a:ext cx="403225" cy="1705431"/>
            </a:xfrm>
            <a:custGeom>
              <a:avLst/>
              <a:gdLst/>
              <a:ahLst/>
              <a:cxnLst/>
              <a:rect l="l" t="t" r="r" b="b"/>
              <a:pathLst>
                <a:path w="254" h="1109" extrusionOk="0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44660" y="640894"/>
              <a:ext cx="168275" cy="1713195"/>
            </a:xfrm>
            <a:custGeom>
              <a:avLst/>
              <a:gdLst/>
              <a:ahLst/>
              <a:cxnLst/>
              <a:rect l="l" t="t" r="r" b="b"/>
              <a:pathLst>
                <a:path w="106" h="1114" extrusionOk="0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rgbClr val="1F38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3"/>
          <p:cNvSpPr txBox="1"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RID 6920 Stewardship of Funds Received</a:t>
            </a:r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body" idx="1"/>
          </p:nvPr>
        </p:nvSpPr>
        <p:spPr>
          <a:xfrm>
            <a:off x="1424904" y="2494450"/>
            <a:ext cx="6507711" cy="388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2012-22 Total DDF received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$1.515 million</a:t>
            </a: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en-US" u="sng" dirty="0"/>
            </a:br>
            <a:r>
              <a:rPr lang="en-US" u="sng" dirty="0"/>
              <a:t>Our Allocation of DDF</a:t>
            </a: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Global Grant projects	 $725,000</a:t>
            </a: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District Grant projects	 $702,060</a:t>
            </a: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Polio Plus		 	 $115,000</a:t>
            </a:r>
            <a:endParaRPr sz="3200"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sp>
        <p:nvSpPr>
          <p:cNvPr id="220" name="Google Shape;220;p3"/>
          <p:cNvSpPr txBox="1">
            <a:spLocks noGrp="1"/>
          </p:cNvSpPr>
          <p:nvPr>
            <p:ph type="sldNum" idx="12"/>
          </p:nvPr>
        </p:nvSpPr>
        <p:spPr>
          <a:xfrm>
            <a:off x="10707624" y="6382512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/>
              <a:t>3</a:t>
            </a:fld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"/>
          <p:cNvSpPr/>
          <p:nvPr/>
        </p:nvSpPr>
        <p:spPr>
          <a:xfrm>
            <a:off x="321732" y="321733"/>
            <a:ext cx="11546828" cy="6214534"/>
          </a:xfrm>
          <a:custGeom>
            <a:avLst/>
            <a:gdLst/>
            <a:ahLst/>
            <a:cxnLst/>
            <a:rect l="l" t="t" r="r" b="b"/>
            <a:pathLst>
              <a:path w="11546828" h="6214534" extrusionOk="0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7F7F7F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"/>
          <p:cNvSpPr txBox="1"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</a:pPr>
            <a:r>
              <a:rPr lang="en-US" sz="6100"/>
              <a:t>RID 6920: Global Impact</a:t>
            </a:r>
            <a:br>
              <a:rPr lang="en-US" sz="6100"/>
            </a:br>
            <a:endParaRPr sz="6100"/>
          </a:p>
        </p:txBody>
      </p:sp>
      <p:cxnSp>
        <p:nvCxnSpPr>
          <p:cNvPr id="230" name="Google Shape;230;p4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w="190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1" name="Google Shape;231;p4"/>
          <p:cNvSpPr txBox="1">
            <a:spLocks noGrp="1"/>
          </p:cNvSpPr>
          <p:nvPr>
            <p:ph type="body" idx="1"/>
          </p:nvPr>
        </p:nvSpPr>
        <p:spPr>
          <a:xfrm>
            <a:off x="4974339" y="1338729"/>
            <a:ext cx="5391487" cy="418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2014-2022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/>
              <a:t>Total No. of Global Grant projects 41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400"/>
              <a:buNone/>
            </a:pPr>
            <a:r>
              <a:rPr lang="en-US" sz="2400" dirty="0">
                <a:solidFill>
                  <a:schemeClr val="tx1"/>
                </a:solidFill>
                <a:highlight>
                  <a:srgbClr val="FFFF00"/>
                </a:highlight>
              </a:rPr>
              <a:t>Total project budgets  $ 3,615,872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/>
              <a:t>Total Club giving 	$ 197,392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10 Countries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/>
              <a:t>Brazil, Guatemala, Haiti, India, Panama, Puerto Rico, Sri Lanka, Turkey, Uganda, Zanzibar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sp>
        <p:nvSpPr>
          <p:cNvPr id="232" name="Google Shape;232;p4"/>
          <p:cNvSpPr/>
          <p:nvPr/>
        </p:nvSpPr>
        <p:spPr>
          <a:xfrm>
            <a:off x="-11335619" y="26949"/>
            <a:ext cx="272750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/>
              <a:t>RID 6920 Global Impact Illustration</a:t>
            </a:r>
            <a:br>
              <a:rPr lang="en-US" sz="3200"/>
            </a:br>
            <a:endParaRPr sz="3200"/>
          </a:p>
        </p:txBody>
      </p:sp>
      <p:sp>
        <p:nvSpPr>
          <p:cNvPr id="240" name="Google Shape;240;p5"/>
          <p:cNvSpPr txBox="1"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800"/>
              <a:buNone/>
            </a:pPr>
            <a:r>
              <a:rPr lang="en-US">
                <a:solidFill>
                  <a:srgbClr val="0000CC"/>
                </a:solidFill>
              </a:rPr>
              <a:t>Promote Peace and Mediate Conflict</a:t>
            </a:r>
            <a:endParaRPr/>
          </a:p>
        </p:txBody>
      </p:sp>
      <p:pic>
        <p:nvPicPr>
          <p:cNvPr id="241" name="Google Shape;241;p5" descr="A picture containing person, person, lady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3715" b="13714"/>
          <a:stretch/>
        </p:blipFill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2" name="Google Shape;242;p5"/>
          <p:cNvSpPr txBox="1">
            <a:spLocks noGrp="1"/>
          </p:cNvSpPr>
          <p:nvPr>
            <p:ph type="body" idx="3"/>
          </p:nvPr>
        </p:nvSpPr>
        <p:spPr>
          <a:xfrm>
            <a:off x="1332085" y="4873767"/>
            <a:ext cx="2940051" cy="65918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600"/>
              <a:buNone/>
            </a:pPr>
            <a:r>
              <a:rPr lang="en-US" sz="1600">
                <a:solidFill>
                  <a:srgbClr val="00B0F0"/>
                </a:solidFill>
              </a:rPr>
              <a:t>Gil Tharp Rotary Scholarship Awarded to James Ferencsik, Savannah, 2017-18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n-US" sz="1600">
                <a:solidFill>
                  <a:srgbClr val="C00000"/>
                </a:solidFill>
              </a:rPr>
              <a:t>2021-22 Cadet John Gordon, West Point Cadet, from Augusta</a:t>
            </a:r>
            <a:endParaRPr/>
          </a:p>
        </p:txBody>
      </p:sp>
      <p:sp>
        <p:nvSpPr>
          <p:cNvPr id="243" name="Google Shape;243;p5"/>
          <p:cNvSpPr txBox="1">
            <a:spLocks noGrp="1"/>
          </p:cNvSpPr>
          <p:nvPr>
            <p:ph type="body" idx="4"/>
          </p:nvPr>
        </p:nvSpPr>
        <p:spPr>
          <a:xfrm>
            <a:off x="4568998" y="4297503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800"/>
              <a:buNone/>
            </a:pPr>
            <a:r>
              <a:rPr lang="en-US">
                <a:solidFill>
                  <a:srgbClr val="0000CC"/>
                </a:solidFill>
              </a:rPr>
              <a:t>End Polio Now,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800"/>
              <a:buNone/>
            </a:pPr>
            <a:r>
              <a:rPr lang="en-US">
                <a:solidFill>
                  <a:srgbClr val="0000CC"/>
                </a:solidFill>
              </a:rPr>
              <a:t>COVID-19 Vaccination</a:t>
            </a:r>
            <a:endParaRPr/>
          </a:p>
        </p:txBody>
      </p:sp>
      <p:pic>
        <p:nvPicPr>
          <p:cNvPr id="244" name="Google Shape;244;p5" descr="A person holding a person's hand&#10;&#10;Description automatically generated with low confidenc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13597" b="13596"/>
          <a:stretch/>
        </p:blipFill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5" name="Google Shape;245;p5"/>
          <p:cNvSpPr txBox="1">
            <a:spLocks noGrp="1"/>
          </p:cNvSpPr>
          <p:nvPr>
            <p:ph type="body" idx="6"/>
          </p:nvPr>
        </p:nvSpPr>
        <p:spPr>
          <a:xfrm>
            <a:off x="4567645" y="4873766"/>
            <a:ext cx="2934407" cy="6591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Polio: Gates Foundation match 2:1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None/>
            </a:pPr>
            <a:r>
              <a:rPr lang="en-US" sz="1600">
                <a:solidFill>
                  <a:srgbClr val="00B0F0"/>
                </a:solidFill>
              </a:rPr>
              <a:t>*Support Community Vaccination in your area Clubs </a:t>
            </a:r>
            <a:endParaRPr sz="1600" i="1">
              <a:solidFill>
                <a:srgbClr val="00B0F0"/>
              </a:solidFill>
            </a:endParaRPr>
          </a:p>
        </p:txBody>
      </p:sp>
      <p:sp>
        <p:nvSpPr>
          <p:cNvPr id="246" name="Google Shape;246;p5"/>
          <p:cNvSpPr txBox="1">
            <a:spLocks noGrp="1"/>
          </p:cNvSpPr>
          <p:nvPr>
            <p:ph type="body" idx="7"/>
          </p:nvPr>
        </p:nvSpPr>
        <p:spPr>
          <a:xfrm>
            <a:off x="7804324" y="4297503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800"/>
              <a:buNone/>
            </a:pPr>
            <a:r>
              <a:rPr lang="en-US">
                <a:solidFill>
                  <a:srgbClr val="0000CC"/>
                </a:solidFill>
              </a:rPr>
              <a:t>Clean Water, Sanitation &amp; Hygiene</a:t>
            </a:r>
            <a:endParaRPr/>
          </a:p>
        </p:txBody>
      </p:sp>
      <p:pic>
        <p:nvPicPr>
          <p:cNvPr id="247" name="Google Shape;247;p5" descr="A person carrying a green jug on the head&#10;&#10;Description automatically generated with medium confidence"/>
          <p:cNvPicPr preferRelativeResize="0">
            <a:picLocks noGrp="1"/>
          </p:cNvPicPr>
          <p:nvPr>
            <p:ph type="pic" idx="8"/>
          </p:nvPr>
        </p:nvPicPr>
        <p:blipFill rotWithShape="1">
          <a:blip r:embed="rId5">
            <a:alphaModFix/>
          </a:blip>
          <a:srcRect t="13617" b="13617"/>
          <a:stretch/>
        </p:blipFill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8" name="Google Shape;248;p5"/>
          <p:cNvSpPr txBox="1">
            <a:spLocks noGrp="1"/>
          </p:cNvSpPr>
          <p:nvPr>
            <p:ph type="body" idx="9"/>
          </p:nvPr>
        </p:nvSpPr>
        <p:spPr>
          <a:xfrm>
            <a:off x="7804198" y="4873764"/>
            <a:ext cx="2935997" cy="6591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Happy Schools – IndiaClean drinking Water-</a:t>
            </a:r>
            <a:r>
              <a:rPr lang="en-US" sz="1600">
                <a:solidFill>
                  <a:srgbClr val="00B0F0"/>
                </a:solidFill>
              </a:rPr>
              <a:t>Zanzibar, </a:t>
            </a:r>
            <a:r>
              <a:rPr lang="en-US" sz="1600"/>
              <a:t>Haiti, </a:t>
            </a:r>
            <a:r>
              <a:rPr lang="en-US" sz="1600">
                <a:solidFill>
                  <a:srgbClr val="0070C0"/>
                </a:solidFill>
              </a:rPr>
              <a:t>Uganda, </a:t>
            </a:r>
            <a:r>
              <a:rPr lang="en-US" sz="1600"/>
              <a:t>Ghana</a:t>
            </a:r>
            <a:endParaRPr/>
          </a:p>
        </p:txBody>
      </p:sp>
      <p:sp>
        <p:nvSpPr>
          <p:cNvPr id="249" name="Google Shape;24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"/>
          <p:cNvSpPr txBox="1">
            <a:spLocks noGrp="1"/>
          </p:cNvSpPr>
          <p:nvPr>
            <p:ph type="title"/>
          </p:nvPr>
        </p:nvSpPr>
        <p:spPr>
          <a:xfrm>
            <a:off x="1445846" y="514406"/>
            <a:ext cx="9394092" cy="119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000" dirty="0"/>
              <a:t>Examples of </a:t>
            </a:r>
            <a:r>
              <a:rPr lang="en-US" sz="3200" dirty="0"/>
              <a:t>CHANGING LIVES with our service projects</a:t>
            </a:r>
            <a:br>
              <a:rPr lang="en-US" sz="3200" dirty="0"/>
            </a:br>
            <a:endParaRPr sz="3200" dirty="0"/>
          </a:p>
        </p:txBody>
      </p:sp>
      <p:sp>
        <p:nvSpPr>
          <p:cNvPr id="256" name="Google Shape;256;p6"/>
          <p:cNvSpPr txBox="1">
            <a:spLocks noGrp="1"/>
          </p:cNvSpPr>
          <p:nvPr>
            <p:ph type="body" idx="1"/>
          </p:nvPr>
        </p:nvSpPr>
        <p:spPr>
          <a:xfrm>
            <a:off x="951263" y="3861694"/>
            <a:ext cx="3323916" cy="771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None/>
            </a:pPr>
            <a:r>
              <a:rPr lang="en-US" sz="2400" dirty="0">
                <a:solidFill>
                  <a:srgbClr val="0000CC"/>
                </a:solidFill>
              </a:rPr>
              <a:t>Saving Lives in Georgia -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None/>
            </a:pPr>
            <a:r>
              <a:rPr lang="en-US" sz="2400" dirty="0">
                <a:solidFill>
                  <a:srgbClr val="0000CC"/>
                </a:solidFill>
              </a:rPr>
              <a:t>Mothers and Children</a:t>
            </a:r>
            <a:endParaRPr dirty="0"/>
          </a:p>
        </p:txBody>
      </p:sp>
      <p:pic>
        <p:nvPicPr>
          <p:cNvPr id="257" name="Google Shape;257;p6" descr="A person and a baby&#10;&#10;Description automatically generated with low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620" b="1620"/>
          <a:stretch/>
        </p:blipFill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58" name="Google Shape;258;p6"/>
          <p:cNvSpPr txBox="1">
            <a:spLocks noGrp="1"/>
          </p:cNvSpPr>
          <p:nvPr>
            <p:ph type="body" idx="3"/>
          </p:nvPr>
        </p:nvSpPr>
        <p:spPr>
          <a:xfrm>
            <a:off x="1019503" y="4710425"/>
            <a:ext cx="3252633" cy="16331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Guatemala Mayan/Panama Midwives Training </a:t>
            </a:r>
            <a:br>
              <a:rPr lang="en-US" sz="1800" dirty="0"/>
            </a:br>
            <a:endParaRPr lang="en-US" sz="1800" dirty="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Saving Lives with Medicine –</a:t>
            </a:r>
            <a:br>
              <a:rPr lang="en-US" sz="1800" dirty="0"/>
            </a:br>
            <a:r>
              <a:rPr lang="en-US" sz="1800" dirty="0"/>
              <a:t>7 clinics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259" name="Google Shape;259;p6"/>
          <p:cNvSpPr txBox="1">
            <a:spLocks noGrp="1"/>
          </p:cNvSpPr>
          <p:nvPr>
            <p:ph type="body" idx="4"/>
          </p:nvPr>
        </p:nvSpPr>
        <p:spPr>
          <a:xfrm>
            <a:off x="4525315" y="3780354"/>
            <a:ext cx="2930525" cy="839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None/>
            </a:pPr>
            <a:r>
              <a:rPr lang="en-US" sz="2400">
                <a:solidFill>
                  <a:srgbClr val="0000CC"/>
                </a:solidFill>
              </a:rPr>
              <a:t>Basic Education and Literacy</a:t>
            </a:r>
            <a:endParaRPr/>
          </a:p>
        </p:txBody>
      </p:sp>
      <p:pic>
        <p:nvPicPr>
          <p:cNvPr id="260" name="Google Shape;260;p6" descr="A group of people wearing helmets&#10;&#10;Description automatically generated with medium confidenc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2133" r="2132"/>
          <a:stretch/>
        </p:blipFill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61" name="Google Shape;261;p6"/>
          <p:cNvSpPr txBox="1">
            <a:spLocks noGrp="1"/>
          </p:cNvSpPr>
          <p:nvPr>
            <p:ph type="body" idx="6"/>
          </p:nvPr>
        </p:nvSpPr>
        <p:spPr>
          <a:xfrm>
            <a:off x="4477723" y="4700097"/>
            <a:ext cx="3236553" cy="16331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$ 1 million global grant projects in boys and girls’ schools in India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School desks, toilets, basic hygiene and sanitation education</a:t>
            </a:r>
            <a:endParaRPr dirty="0"/>
          </a:p>
        </p:txBody>
      </p:sp>
      <p:sp>
        <p:nvSpPr>
          <p:cNvPr id="262" name="Google Shape;262;p6"/>
          <p:cNvSpPr txBox="1">
            <a:spLocks noGrp="1"/>
          </p:cNvSpPr>
          <p:nvPr>
            <p:ph type="body" idx="7"/>
          </p:nvPr>
        </p:nvSpPr>
        <p:spPr>
          <a:xfrm>
            <a:off x="7796381" y="3780354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None/>
            </a:pPr>
            <a:r>
              <a:rPr lang="en-US" sz="2400">
                <a:solidFill>
                  <a:srgbClr val="0000CC"/>
                </a:solidFill>
              </a:rPr>
              <a:t>Grow local economies</a:t>
            </a:r>
            <a:endParaRPr/>
          </a:p>
        </p:txBody>
      </p:sp>
      <p:pic>
        <p:nvPicPr>
          <p:cNvPr id="263" name="Google Shape;263;p6"/>
          <p:cNvPicPr preferRelativeResize="0">
            <a:picLocks noGrp="1"/>
          </p:cNvPicPr>
          <p:nvPr>
            <p:ph type="pic" idx="8"/>
          </p:nvPr>
        </p:nvPicPr>
        <p:blipFill rotWithShape="1">
          <a:blip r:embed="rId5">
            <a:alphaModFix/>
          </a:blip>
          <a:srcRect l="2081" r="2081"/>
          <a:stretch/>
        </p:blipFill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64" name="Google Shape;264;p6"/>
          <p:cNvSpPr txBox="1">
            <a:spLocks noGrp="1"/>
          </p:cNvSpPr>
          <p:nvPr>
            <p:ph type="body" idx="9"/>
          </p:nvPr>
        </p:nvSpPr>
        <p:spPr>
          <a:xfrm>
            <a:off x="7908165" y="4681507"/>
            <a:ext cx="2820329" cy="16331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Sewing machines to empower women in India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Puerto Rico Sustainable Agriculture</a:t>
            </a:r>
            <a:endParaRPr dirty="0"/>
          </a:p>
        </p:txBody>
      </p:sp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7" descr="Slika na kojoj se nalazi tekst, snimak ekrana, prikaz, elektronika&#10;&#10;Opis je automatski generisan"/>
          <p:cNvPicPr preferRelativeResize="0"/>
          <p:nvPr/>
        </p:nvPicPr>
        <p:blipFill rotWithShape="1">
          <a:blip r:embed="rId3">
            <a:alphaModFix/>
          </a:blip>
          <a:srcRect l="15820" t="23975" r="17056" b="163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7"/>
          <p:cNvSpPr txBox="1"/>
          <p:nvPr/>
        </p:nvSpPr>
        <p:spPr>
          <a:xfrm>
            <a:off x="7270696" y="83125"/>
            <a:ext cx="1835701" cy="84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Danilo Ljevnaić</a:t>
            </a:r>
            <a:endParaRPr sz="1600" b="1" i="1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District Governor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District 2483</a:t>
            </a:r>
            <a:endParaRPr/>
          </a:p>
        </p:txBody>
      </p:sp>
      <p:pic>
        <p:nvPicPr>
          <p:cNvPr id="272" name="Google Shape;272;p7"/>
          <p:cNvPicPr preferRelativeResize="0"/>
          <p:nvPr/>
        </p:nvPicPr>
        <p:blipFill rotWithShape="1">
          <a:blip r:embed="rId4">
            <a:alphaModFix/>
          </a:blip>
          <a:srcRect l="4954" t="21570" r="3765" b="29369"/>
          <a:stretch/>
        </p:blipFill>
        <p:spPr>
          <a:xfrm>
            <a:off x="9449866" y="0"/>
            <a:ext cx="2561783" cy="97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 descr="Hearts_of_Europe_Branding_Guidelines_en (2)-1 cop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6656415" cy="105628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7"/>
          <p:cNvSpPr/>
          <p:nvPr/>
        </p:nvSpPr>
        <p:spPr>
          <a:xfrm>
            <a:off x="189598" y="1121258"/>
            <a:ext cx="9393789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4. HEARTS OF EUROPE GLOBAL GRANT 2119523</a:t>
            </a:r>
            <a:r>
              <a:rPr lang="en-US" sz="1800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</a:t>
            </a: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Rotary District 2483 for 100 schools“</a:t>
            </a:r>
            <a:endParaRPr sz="1800" i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Project: </a:t>
            </a:r>
            <a:r>
              <a:rPr lang="en-US" sz="1800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</a:t>
            </a: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Rotary District 2483 for 100 schools“</a:t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Type of grant</a:t>
            </a:r>
            <a:r>
              <a:rPr lang="en-US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Humanitarian project     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Area of focus</a:t>
            </a:r>
            <a:r>
              <a:rPr lang="en-US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Basic education and literacy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Host club</a:t>
            </a:r>
            <a:r>
              <a:rPr lang="en-US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Rotary Club Senta, District 2483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International sponsor Club</a:t>
            </a:r>
            <a:r>
              <a:rPr lang="en-US" sz="18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r>
              <a:rPr lang="en-US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RC Savannah, D6920 USA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Beneficiar</a:t>
            </a:r>
            <a:r>
              <a:rPr lang="en-US" sz="18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</a:t>
            </a:r>
            <a:r>
              <a:rPr lang="en-US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Elementary schools (100 schools)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Type of donation</a:t>
            </a:r>
            <a:r>
              <a:rPr lang="en-US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mBot robots            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Budget</a:t>
            </a:r>
            <a:r>
              <a:rPr lang="en-US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$76,185.00</a:t>
            </a:r>
            <a:endParaRPr/>
          </a:p>
        </p:txBody>
      </p:sp>
      <p:pic>
        <p:nvPicPr>
          <p:cNvPr id="275" name="Google Shape;275;p7" descr="BATTLE FOR KNOWLEDGE-1.jpg"/>
          <p:cNvPicPr preferRelativeResize="0"/>
          <p:nvPr/>
        </p:nvPicPr>
        <p:blipFill rotWithShape="1">
          <a:blip r:embed="rId6">
            <a:alphaModFix/>
          </a:blip>
          <a:srcRect l="14936" t="5429" r="6435" b="7692"/>
          <a:stretch/>
        </p:blipFill>
        <p:spPr>
          <a:xfrm>
            <a:off x="1332451" y="4180114"/>
            <a:ext cx="4545835" cy="267788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6" name="Google Shape;27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77" name="Google Shape;27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5598" y="1841243"/>
            <a:ext cx="5854371" cy="437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8" descr="Slika na kojoj se nalazi tekst, snimak ekrana, prikaz, elektronika&#10;&#10;Opis je automatski generisan"/>
          <p:cNvPicPr preferRelativeResize="0"/>
          <p:nvPr/>
        </p:nvPicPr>
        <p:blipFill rotWithShape="1">
          <a:blip r:embed="rId3">
            <a:alphaModFix/>
          </a:blip>
          <a:srcRect l="15820" t="23975" r="17056" b="16329"/>
          <a:stretch/>
        </p:blipFill>
        <p:spPr>
          <a:xfrm>
            <a:off x="0" y="853090"/>
            <a:ext cx="12192000" cy="602866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8"/>
          <p:cNvSpPr txBox="1"/>
          <p:nvPr/>
        </p:nvSpPr>
        <p:spPr>
          <a:xfrm>
            <a:off x="159488" y="127591"/>
            <a:ext cx="197765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20386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Zorica Jestrović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20386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Governor 2021/22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20386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District 2483</a:t>
            </a:r>
            <a:endParaRPr/>
          </a:p>
        </p:txBody>
      </p:sp>
      <p:pic>
        <p:nvPicPr>
          <p:cNvPr id="284" name="Google Shape;284;p8" descr="Slika na kojoj se nalazi tekst, clipart&#10;&#10;Opis je automatski generisan"/>
          <p:cNvPicPr preferRelativeResize="0"/>
          <p:nvPr/>
        </p:nvPicPr>
        <p:blipFill rotWithShape="1">
          <a:blip r:embed="rId4">
            <a:alphaModFix/>
          </a:blip>
          <a:srcRect l="62074" t="13210" b="17911"/>
          <a:stretch/>
        </p:blipFill>
        <p:spPr>
          <a:xfrm>
            <a:off x="10632558" y="31899"/>
            <a:ext cx="1123507" cy="74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8"/>
          <p:cNvPicPr preferRelativeResize="0"/>
          <p:nvPr/>
        </p:nvPicPr>
        <p:blipFill rotWithShape="1">
          <a:blip r:embed="rId5">
            <a:alphaModFix/>
          </a:blip>
          <a:srcRect l="21269" t="58911" r="52537" b="32328"/>
          <a:stretch/>
        </p:blipFill>
        <p:spPr>
          <a:xfrm>
            <a:off x="3774166" y="37620"/>
            <a:ext cx="3879297" cy="72792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8"/>
          <p:cNvSpPr txBox="1"/>
          <p:nvPr/>
        </p:nvSpPr>
        <p:spPr>
          <a:xfrm>
            <a:off x="225633" y="2173184"/>
            <a:ext cx="6460177" cy="350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Continuation of the mBot robot project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Areal of focus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Basic education and literacy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Host Club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RC Beograd Čukarica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International Sponsor Club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RC St. Simons Island D6920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Type of donation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500 mBot robots for 100 elementary schools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Beneficiary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100 elementary schools in Serbia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Value of project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$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77,400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Delivery of donation planned for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Sept/Oct.2022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Person in charge: PDG Vladimir Matić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 coordinators:Srđan Pavličić, RC Beograd Čukarica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1520042" y="1021278"/>
            <a:ext cx="87283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HEARST OF EUROPE GLOBAL GRANT </a:t>
            </a:r>
            <a:endParaRPr sz="2200" b="1" i="1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</a:t>
            </a:r>
            <a:r>
              <a:rPr lang="en-US" sz="2200" b="1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ROTARY DISTRICT 2483 FOR 100 SCHOOLS “-</a:t>
            </a:r>
            <a:r>
              <a:rPr lang="en-US" sz="22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GG2234563</a:t>
            </a:r>
            <a:endParaRPr/>
          </a:p>
        </p:txBody>
      </p:sp>
      <p:pic>
        <p:nvPicPr>
          <p:cNvPr id="288" name="Google Shape;288;p8" descr="BATTLE FOR KNOWLEDGE-1.jpg"/>
          <p:cNvPicPr preferRelativeResize="0"/>
          <p:nvPr/>
        </p:nvPicPr>
        <p:blipFill rotWithShape="1">
          <a:blip r:embed="rId6">
            <a:alphaModFix/>
          </a:blip>
          <a:srcRect l="14936" t="5429" r="6435" b="7692"/>
          <a:stretch/>
        </p:blipFill>
        <p:spPr>
          <a:xfrm>
            <a:off x="6367588" y="2258870"/>
            <a:ext cx="5721482" cy="35463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9" name="Google Shape;28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9"/>
          <p:cNvPicPr preferRelativeResize="0"/>
          <p:nvPr/>
        </p:nvPicPr>
        <p:blipFill rotWithShape="1">
          <a:blip r:embed="rId3">
            <a:alphaModFix/>
          </a:blip>
          <a:srcRect r="-1" b="433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9"/>
          <p:cNvSpPr txBox="1"/>
          <p:nvPr/>
        </p:nvSpPr>
        <p:spPr>
          <a:xfrm>
            <a:off x="3573517" y="3484179"/>
            <a:ext cx="2231124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Fitzgerald Rotary Club</a:t>
            </a:r>
            <a:endParaRPr/>
          </a:p>
        </p:txBody>
      </p:sp>
      <p:sp>
        <p:nvSpPr>
          <p:cNvPr id="297" name="Google Shape;29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991</Words>
  <Application>Microsoft Office PowerPoint</Application>
  <PresentationFormat>Widescreen</PresentationFormat>
  <Paragraphs>164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Roboto</vt:lpstr>
      <vt:lpstr>Arial</vt:lpstr>
      <vt:lpstr>Calibri</vt:lpstr>
      <vt:lpstr>Quattrocento Sans</vt:lpstr>
      <vt:lpstr>Office Theme</vt:lpstr>
      <vt:lpstr>Office Theme</vt:lpstr>
      <vt:lpstr>Custom Design</vt:lpstr>
      <vt:lpstr>PowerPoint Presentation</vt:lpstr>
      <vt:lpstr>RID 6920 History of Foundation Giving  1985-2022</vt:lpstr>
      <vt:lpstr>RID 6920 Stewardship of Funds Received</vt:lpstr>
      <vt:lpstr>RID 6920: Global Impact </vt:lpstr>
      <vt:lpstr>RID 6920 Global Impact Illustration </vt:lpstr>
      <vt:lpstr>Examples of CHANGING LIVES with our service projects </vt:lpstr>
      <vt:lpstr>PowerPoint Presentation</vt:lpstr>
      <vt:lpstr>PowerPoint Presentation</vt:lpstr>
      <vt:lpstr>PowerPoint Presentation</vt:lpstr>
      <vt:lpstr>2019 Puerto Rico-Budget $289,100 Best in Class Implementation</vt:lpstr>
      <vt:lpstr>WHO LIVES IN THE DRY CORRIDOR </vt:lpstr>
      <vt:lpstr>PowerPoint Presentation</vt:lpstr>
      <vt:lpstr>PowerPoint Presentation</vt:lpstr>
      <vt:lpstr>PowerPoint Presentation</vt:lpstr>
      <vt:lpstr>PowerPoint Presentation</vt:lpstr>
      <vt:lpstr>Four steps to doing Global Grant Projects</vt:lpstr>
      <vt:lpstr>Plan and Organize a Global Grant Project </vt:lpstr>
      <vt:lpstr>Acquire Resources</vt:lpstr>
      <vt:lpstr>Implementing your project</vt:lpstr>
      <vt:lpstr>Evaluating and promoting</vt:lpstr>
      <vt:lpstr>Additional Project Lifecycle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Hamsa Thota</dc:creator>
  <cp:lastModifiedBy>Ed Davis</cp:lastModifiedBy>
  <cp:revision>2</cp:revision>
  <dcterms:created xsi:type="dcterms:W3CDTF">2022-02-07T22:40:07Z</dcterms:created>
  <dcterms:modified xsi:type="dcterms:W3CDTF">2022-06-14T02:58:57Z</dcterms:modified>
</cp:coreProperties>
</file>