
<file path=[Content_Types].xml><?xml version="1.0" encoding="utf-8"?>
<Types xmlns="http://schemas.openxmlformats.org/package/2006/content-types">
  <Default Extension="jpeg" ContentType="image/jpeg"/>
  <Default Extension="jpeg&amp;ehk=XmWRKDczWvV5W4vzHlSHKw&amp;pid=OfficeInsert"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687" r:id="rId2"/>
    <p:sldMasterId id="2147483734" r:id="rId3"/>
    <p:sldMasterId id="2147483751" r:id="rId4"/>
    <p:sldMasterId id="2147483769" r:id="rId5"/>
    <p:sldMasterId id="2147483648" r:id="rId6"/>
    <p:sldMasterId id="2147483700" r:id="rId7"/>
  </p:sldMasterIdLst>
  <p:notesMasterIdLst>
    <p:notesMasterId r:id="rId39"/>
  </p:notesMasterIdLst>
  <p:sldIdLst>
    <p:sldId id="484" r:id="rId8"/>
    <p:sldId id="311" r:id="rId9"/>
    <p:sldId id="310" r:id="rId10"/>
    <p:sldId id="312" r:id="rId11"/>
    <p:sldId id="337" r:id="rId12"/>
    <p:sldId id="482" r:id="rId13"/>
    <p:sldId id="481" r:id="rId14"/>
    <p:sldId id="332" r:id="rId15"/>
    <p:sldId id="324" r:id="rId16"/>
    <p:sldId id="471" r:id="rId17"/>
    <p:sldId id="446" r:id="rId18"/>
    <p:sldId id="463" r:id="rId19"/>
    <p:sldId id="465" r:id="rId20"/>
    <p:sldId id="468" r:id="rId21"/>
    <p:sldId id="488" r:id="rId22"/>
    <p:sldId id="489" r:id="rId23"/>
    <p:sldId id="464" r:id="rId24"/>
    <p:sldId id="457" r:id="rId25"/>
    <p:sldId id="455" r:id="rId26"/>
    <p:sldId id="456" r:id="rId27"/>
    <p:sldId id="454" r:id="rId28"/>
    <p:sldId id="483" r:id="rId29"/>
    <p:sldId id="462" r:id="rId30"/>
    <p:sldId id="458" r:id="rId31"/>
    <p:sldId id="459" r:id="rId32"/>
    <p:sldId id="460" r:id="rId33"/>
    <p:sldId id="469" r:id="rId34"/>
    <p:sldId id="439" r:id="rId35"/>
    <p:sldId id="301" r:id="rId36"/>
    <p:sldId id="470" r:id="rId37"/>
    <p:sldId id="306"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AFC46BA-596D-43DC-9341-2A3494583E18}">
          <p14:sldIdLst>
            <p14:sldId id="484"/>
            <p14:sldId id="311"/>
            <p14:sldId id="310"/>
            <p14:sldId id="312"/>
            <p14:sldId id="337"/>
            <p14:sldId id="482"/>
            <p14:sldId id="481"/>
            <p14:sldId id="332"/>
            <p14:sldId id="324"/>
            <p14:sldId id="471"/>
            <p14:sldId id="446"/>
            <p14:sldId id="463"/>
            <p14:sldId id="465"/>
            <p14:sldId id="468"/>
            <p14:sldId id="488"/>
            <p14:sldId id="489"/>
            <p14:sldId id="464"/>
            <p14:sldId id="457"/>
            <p14:sldId id="455"/>
            <p14:sldId id="456"/>
            <p14:sldId id="454"/>
            <p14:sldId id="483"/>
            <p14:sldId id="462"/>
            <p14:sldId id="458"/>
            <p14:sldId id="459"/>
            <p14:sldId id="460"/>
            <p14:sldId id="469"/>
            <p14:sldId id="439"/>
            <p14:sldId id="301"/>
            <p14:sldId id="470"/>
            <p14:sldId id="30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06" autoAdjust="0"/>
    <p:restoredTop sz="94660"/>
  </p:normalViewPr>
  <p:slideViewPr>
    <p:cSldViewPr snapToGrid="0">
      <p:cViewPr varScale="1">
        <p:scale>
          <a:sx n="130" d="100"/>
          <a:sy n="130" d="100"/>
        </p:scale>
        <p:origin x="1272" y="150"/>
      </p:cViewPr>
      <p:guideLst/>
    </p:cSldViewPr>
  </p:slideViewPr>
  <p:notesTextViewPr>
    <p:cViewPr>
      <p:scale>
        <a:sx n="1" d="1"/>
        <a:sy n="1" d="1"/>
      </p:scale>
      <p:origin x="0" y="0"/>
    </p:cViewPr>
  </p:notesTextViewPr>
  <p:sorterViewPr>
    <p:cViewPr>
      <p:scale>
        <a:sx n="100" d="100"/>
        <a:sy n="100" d="100"/>
      </p:scale>
      <p:origin x="0" y="-828"/>
    </p:cViewPr>
  </p:sorterViewPr>
  <p:notesViewPr>
    <p:cSldViewPr snapToGrid="0">
      <p:cViewPr varScale="1">
        <p:scale>
          <a:sx n="40" d="100"/>
          <a:sy n="40" d="100"/>
        </p:scale>
        <p:origin x="2366"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s>
</file>

<file path=ppt/diagrams/_rels/data3.xml.rels><?xml version="1.0" encoding="UTF-8" standalone="yes"?>
<Relationships xmlns="http://schemas.openxmlformats.org/package/2006/relationships"><Relationship Id="rId2" Type="http://schemas.openxmlformats.org/officeDocument/2006/relationships/hyperlink" Target="mailto:joycfp@windstream.net" TargetMode="External"/><Relationship Id="rId1" Type="http://schemas.openxmlformats.org/officeDocument/2006/relationships/hyperlink" Target="mailto:Hunt.Thornhill@swflant.navy.mil"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mailto:joycfp@windstream.net" TargetMode="External"/><Relationship Id="rId1" Type="http://schemas.openxmlformats.org/officeDocument/2006/relationships/hyperlink" Target="mailto:Hunt.Thornhill@swflant.navy.mi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435CA5-BE39-4826-AC0B-48E8D7E90DB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C516334-F91A-4644-BABC-AD7E772B5154}">
      <dgm:prSet/>
      <dgm:spPr/>
      <dgm:t>
        <a:bodyPr/>
        <a:lstStyle/>
        <a:p>
          <a:r>
            <a:rPr lang="en-US" i="1" dirty="0"/>
            <a:t>Qualify and Submit Application &amp; MOU  </a:t>
          </a:r>
          <a:endParaRPr lang="en-US" dirty="0"/>
        </a:p>
      </dgm:t>
    </dgm:pt>
    <dgm:pt modelId="{6173D408-3E02-499E-B76C-3CAF9482D7A8}" type="parTrans" cxnId="{AC397A33-00C6-46F2-AE1A-D6081AB6FB05}">
      <dgm:prSet/>
      <dgm:spPr/>
      <dgm:t>
        <a:bodyPr/>
        <a:lstStyle/>
        <a:p>
          <a:endParaRPr lang="en-US"/>
        </a:p>
      </dgm:t>
    </dgm:pt>
    <dgm:pt modelId="{4E9B6FE3-7570-47C4-82AC-F0F060675E56}" type="sibTrans" cxnId="{AC397A33-00C6-46F2-AE1A-D6081AB6FB05}">
      <dgm:prSet/>
      <dgm:spPr/>
      <dgm:t>
        <a:bodyPr/>
        <a:lstStyle/>
        <a:p>
          <a:endParaRPr lang="en-US"/>
        </a:p>
      </dgm:t>
    </dgm:pt>
    <dgm:pt modelId="{FC6A6CB5-775C-4B47-8814-59248CAB704F}">
      <dgm:prSet/>
      <dgm:spPr/>
      <dgm:t>
        <a:bodyPr/>
        <a:lstStyle/>
        <a:p>
          <a:r>
            <a:rPr lang="en-US" i="1" dirty="0"/>
            <a:t>Clubs Receive Approval Email and Execute</a:t>
          </a:r>
          <a:endParaRPr lang="en-US" dirty="0"/>
        </a:p>
      </dgm:t>
    </dgm:pt>
    <dgm:pt modelId="{CEC20FB5-9257-46CA-8969-9DD47921B0F0}" type="parTrans" cxnId="{B3E4BA97-85D0-4A8E-AB3F-8123B9874E2E}">
      <dgm:prSet/>
      <dgm:spPr/>
      <dgm:t>
        <a:bodyPr/>
        <a:lstStyle/>
        <a:p>
          <a:endParaRPr lang="en-US"/>
        </a:p>
      </dgm:t>
    </dgm:pt>
    <dgm:pt modelId="{BCDAF59B-86CD-4BCB-A47B-69052B1F9EF8}" type="sibTrans" cxnId="{B3E4BA97-85D0-4A8E-AB3F-8123B9874E2E}">
      <dgm:prSet/>
      <dgm:spPr/>
      <dgm:t>
        <a:bodyPr/>
        <a:lstStyle/>
        <a:p>
          <a:endParaRPr lang="en-US"/>
        </a:p>
      </dgm:t>
    </dgm:pt>
    <dgm:pt modelId="{81BFF60F-4C5C-4714-80F2-2D255FC6490D}">
      <dgm:prSet/>
      <dgm:spPr/>
      <dgm:t>
        <a:bodyPr/>
        <a:lstStyle/>
        <a:p>
          <a:r>
            <a:rPr lang="en-US" i="1" dirty="0"/>
            <a:t>District Receives Approval for Block Grant</a:t>
          </a:r>
          <a:endParaRPr lang="en-US" dirty="0"/>
        </a:p>
      </dgm:t>
    </dgm:pt>
    <dgm:pt modelId="{1751E8F3-0B77-49DC-95AE-BA5961C349D4}" type="parTrans" cxnId="{F0353D1D-42A1-4278-B4FC-B9AC8DC42EBE}">
      <dgm:prSet/>
      <dgm:spPr/>
      <dgm:t>
        <a:bodyPr/>
        <a:lstStyle/>
        <a:p>
          <a:endParaRPr lang="en-US"/>
        </a:p>
      </dgm:t>
    </dgm:pt>
    <dgm:pt modelId="{83729414-B679-4048-8C43-BB0E6ADD528B}" type="sibTrans" cxnId="{F0353D1D-42A1-4278-B4FC-B9AC8DC42EBE}">
      <dgm:prSet/>
      <dgm:spPr/>
      <dgm:t>
        <a:bodyPr/>
        <a:lstStyle/>
        <a:p>
          <a:endParaRPr lang="en-US"/>
        </a:p>
      </dgm:t>
    </dgm:pt>
    <dgm:pt modelId="{D202CC9B-8782-4F66-999D-CF8866D853A1}">
      <dgm:prSet/>
      <dgm:spPr/>
      <dgm:t>
        <a:bodyPr/>
        <a:lstStyle/>
        <a:p>
          <a:r>
            <a:rPr lang="en-US" i="1" dirty="0"/>
            <a:t>Compile Club Projects &amp; Submit as a Block Grant Application</a:t>
          </a:r>
          <a:endParaRPr lang="en-US" dirty="0"/>
        </a:p>
      </dgm:t>
    </dgm:pt>
    <dgm:pt modelId="{39B5CAAD-4BB4-4AB5-9031-579D21B53426}" type="parTrans" cxnId="{D782566B-19D8-4492-935C-174D970A0B33}">
      <dgm:prSet/>
      <dgm:spPr/>
      <dgm:t>
        <a:bodyPr/>
        <a:lstStyle/>
        <a:p>
          <a:endParaRPr lang="en-US"/>
        </a:p>
      </dgm:t>
    </dgm:pt>
    <dgm:pt modelId="{AE951674-2BFF-49D3-87A0-59D94823ECCB}" type="sibTrans" cxnId="{D782566B-19D8-4492-935C-174D970A0B33}">
      <dgm:prSet/>
      <dgm:spPr/>
      <dgm:t>
        <a:bodyPr/>
        <a:lstStyle/>
        <a:p>
          <a:endParaRPr lang="en-US"/>
        </a:p>
      </dgm:t>
    </dgm:pt>
    <dgm:pt modelId="{AADEEEE6-7E24-4C15-9D03-B45FC765D1F9}">
      <dgm:prSet/>
      <dgm:spPr/>
      <dgm:t>
        <a:bodyPr/>
        <a:lstStyle/>
        <a:p>
          <a:r>
            <a:rPr lang="en-US" i="1" dirty="0"/>
            <a:t>File Final Report and Get Paid</a:t>
          </a:r>
          <a:endParaRPr lang="en-US" dirty="0"/>
        </a:p>
      </dgm:t>
    </dgm:pt>
    <dgm:pt modelId="{1D9C2E0A-11D6-482F-8ACD-D0C6BB1A65DE}" type="sibTrans" cxnId="{071E81D7-861A-4635-82D6-8E67AC652E6D}">
      <dgm:prSet/>
      <dgm:spPr/>
      <dgm:t>
        <a:bodyPr/>
        <a:lstStyle/>
        <a:p>
          <a:endParaRPr lang="en-US"/>
        </a:p>
      </dgm:t>
    </dgm:pt>
    <dgm:pt modelId="{20A4794D-411E-4E3B-B785-E4049A87ACC8}" type="parTrans" cxnId="{071E81D7-861A-4635-82D6-8E67AC652E6D}">
      <dgm:prSet/>
      <dgm:spPr/>
      <dgm:t>
        <a:bodyPr/>
        <a:lstStyle/>
        <a:p>
          <a:endParaRPr lang="en-US"/>
        </a:p>
      </dgm:t>
    </dgm:pt>
    <dgm:pt modelId="{4743F7EA-070F-467C-91B0-23D3C0260084}" type="pres">
      <dgm:prSet presAssocID="{E2435CA5-BE39-4826-AC0B-48E8D7E90DB7}" presName="linear" presStyleCnt="0">
        <dgm:presLayoutVars>
          <dgm:animLvl val="lvl"/>
          <dgm:resizeHandles val="exact"/>
        </dgm:presLayoutVars>
      </dgm:prSet>
      <dgm:spPr/>
    </dgm:pt>
    <dgm:pt modelId="{594C22FE-A1BA-4B96-A216-C1B806A8DDD7}" type="pres">
      <dgm:prSet presAssocID="{DC516334-F91A-4644-BABC-AD7E772B5154}" presName="parentText" presStyleLbl="node1" presStyleIdx="0" presStyleCnt="5" custLinFactNeighborX="110">
        <dgm:presLayoutVars>
          <dgm:chMax val="0"/>
          <dgm:bulletEnabled val="1"/>
        </dgm:presLayoutVars>
      </dgm:prSet>
      <dgm:spPr/>
    </dgm:pt>
    <dgm:pt modelId="{2B98011A-23CF-4768-A7F8-067310C8BB49}" type="pres">
      <dgm:prSet presAssocID="{4E9B6FE3-7570-47C4-82AC-F0F060675E56}" presName="spacer" presStyleCnt="0"/>
      <dgm:spPr/>
    </dgm:pt>
    <dgm:pt modelId="{A075DB59-EF8A-4128-ACDF-D326C1110006}" type="pres">
      <dgm:prSet presAssocID="{D202CC9B-8782-4F66-999D-CF8866D853A1}" presName="parentText" presStyleLbl="node1" presStyleIdx="1" presStyleCnt="5">
        <dgm:presLayoutVars>
          <dgm:chMax val="0"/>
          <dgm:bulletEnabled val="1"/>
        </dgm:presLayoutVars>
      </dgm:prSet>
      <dgm:spPr/>
    </dgm:pt>
    <dgm:pt modelId="{2D75396E-BF32-45F3-BF84-F079970AB1C3}" type="pres">
      <dgm:prSet presAssocID="{AE951674-2BFF-49D3-87A0-59D94823ECCB}" presName="spacer" presStyleCnt="0"/>
      <dgm:spPr/>
    </dgm:pt>
    <dgm:pt modelId="{E3449706-589E-49F1-946E-B9F0A14D49FA}" type="pres">
      <dgm:prSet presAssocID="{81BFF60F-4C5C-4714-80F2-2D255FC6490D}" presName="parentText" presStyleLbl="node1" presStyleIdx="2" presStyleCnt="5" custLinFactNeighborX="110">
        <dgm:presLayoutVars>
          <dgm:chMax val="0"/>
          <dgm:bulletEnabled val="1"/>
        </dgm:presLayoutVars>
      </dgm:prSet>
      <dgm:spPr/>
    </dgm:pt>
    <dgm:pt modelId="{138F1AFC-6DC9-4287-B695-B39FCBC1406D}" type="pres">
      <dgm:prSet presAssocID="{83729414-B679-4048-8C43-BB0E6ADD528B}" presName="spacer" presStyleCnt="0"/>
      <dgm:spPr/>
    </dgm:pt>
    <dgm:pt modelId="{204970D9-ADB5-4D5E-B060-D571A9AD5618}" type="pres">
      <dgm:prSet presAssocID="{FC6A6CB5-775C-4B47-8814-59248CAB704F}" presName="parentText" presStyleLbl="node1" presStyleIdx="3" presStyleCnt="5">
        <dgm:presLayoutVars>
          <dgm:chMax val="0"/>
          <dgm:bulletEnabled val="1"/>
        </dgm:presLayoutVars>
      </dgm:prSet>
      <dgm:spPr/>
    </dgm:pt>
    <dgm:pt modelId="{4E34CA2E-E853-4CBD-BC25-8706A2693A91}" type="pres">
      <dgm:prSet presAssocID="{BCDAF59B-86CD-4BCB-A47B-69052B1F9EF8}" presName="spacer" presStyleCnt="0"/>
      <dgm:spPr/>
    </dgm:pt>
    <dgm:pt modelId="{A68F6353-71E2-4E41-AD23-6BF5E087CC8C}" type="pres">
      <dgm:prSet presAssocID="{AADEEEE6-7E24-4C15-9D03-B45FC765D1F9}" presName="parentText" presStyleLbl="node1" presStyleIdx="4" presStyleCnt="5" custLinFactNeighborX="110" custLinFactNeighborY="15320">
        <dgm:presLayoutVars>
          <dgm:chMax val="0"/>
          <dgm:bulletEnabled val="1"/>
        </dgm:presLayoutVars>
      </dgm:prSet>
      <dgm:spPr/>
    </dgm:pt>
  </dgm:ptLst>
  <dgm:cxnLst>
    <dgm:cxn modelId="{01AF2F03-0233-422D-A982-732CE82BB847}" type="presOf" srcId="{FC6A6CB5-775C-4B47-8814-59248CAB704F}" destId="{204970D9-ADB5-4D5E-B060-D571A9AD5618}" srcOrd="0" destOrd="0" presId="urn:microsoft.com/office/officeart/2005/8/layout/vList2"/>
    <dgm:cxn modelId="{F0353D1D-42A1-4278-B4FC-B9AC8DC42EBE}" srcId="{E2435CA5-BE39-4826-AC0B-48E8D7E90DB7}" destId="{81BFF60F-4C5C-4714-80F2-2D255FC6490D}" srcOrd="2" destOrd="0" parTransId="{1751E8F3-0B77-49DC-95AE-BA5961C349D4}" sibTransId="{83729414-B679-4048-8C43-BB0E6ADD528B}"/>
    <dgm:cxn modelId="{63286C21-6B46-47F3-BA3A-F2E0E871CD81}" type="presOf" srcId="{81BFF60F-4C5C-4714-80F2-2D255FC6490D}" destId="{E3449706-589E-49F1-946E-B9F0A14D49FA}" srcOrd="0" destOrd="0" presId="urn:microsoft.com/office/officeart/2005/8/layout/vList2"/>
    <dgm:cxn modelId="{AC397A33-00C6-46F2-AE1A-D6081AB6FB05}" srcId="{E2435CA5-BE39-4826-AC0B-48E8D7E90DB7}" destId="{DC516334-F91A-4644-BABC-AD7E772B5154}" srcOrd="0" destOrd="0" parTransId="{6173D408-3E02-499E-B76C-3CAF9482D7A8}" sibTransId="{4E9B6FE3-7570-47C4-82AC-F0F060675E56}"/>
    <dgm:cxn modelId="{E4AC6C47-29CA-4B1F-9895-70FA6E8EA9FF}" type="presOf" srcId="{E2435CA5-BE39-4826-AC0B-48E8D7E90DB7}" destId="{4743F7EA-070F-467C-91B0-23D3C0260084}" srcOrd="0" destOrd="0" presId="urn:microsoft.com/office/officeart/2005/8/layout/vList2"/>
    <dgm:cxn modelId="{D782566B-19D8-4492-935C-174D970A0B33}" srcId="{E2435CA5-BE39-4826-AC0B-48E8D7E90DB7}" destId="{D202CC9B-8782-4F66-999D-CF8866D853A1}" srcOrd="1" destOrd="0" parTransId="{39B5CAAD-4BB4-4AB5-9031-579D21B53426}" sibTransId="{AE951674-2BFF-49D3-87A0-59D94823ECCB}"/>
    <dgm:cxn modelId="{E280AB56-09B7-43B8-8DFF-9F44FECD8686}" type="presOf" srcId="{D202CC9B-8782-4F66-999D-CF8866D853A1}" destId="{A075DB59-EF8A-4128-ACDF-D326C1110006}" srcOrd="0" destOrd="0" presId="urn:microsoft.com/office/officeart/2005/8/layout/vList2"/>
    <dgm:cxn modelId="{B3E4BA97-85D0-4A8E-AB3F-8123B9874E2E}" srcId="{E2435CA5-BE39-4826-AC0B-48E8D7E90DB7}" destId="{FC6A6CB5-775C-4B47-8814-59248CAB704F}" srcOrd="3" destOrd="0" parTransId="{CEC20FB5-9257-46CA-8969-9DD47921B0F0}" sibTransId="{BCDAF59B-86CD-4BCB-A47B-69052B1F9EF8}"/>
    <dgm:cxn modelId="{206156C9-8EE4-4A0D-8E41-381A619B6A2E}" type="presOf" srcId="{DC516334-F91A-4644-BABC-AD7E772B5154}" destId="{594C22FE-A1BA-4B96-A216-C1B806A8DDD7}" srcOrd="0" destOrd="0" presId="urn:microsoft.com/office/officeart/2005/8/layout/vList2"/>
    <dgm:cxn modelId="{C1A77CD3-BFD5-4516-9B16-E581C8CCD288}" type="presOf" srcId="{AADEEEE6-7E24-4C15-9D03-B45FC765D1F9}" destId="{A68F6353-71E2-4E41-AD23-6BF5E087CC8C}" srcOrd="0" destOrd="0" presId="urn:microsoft.com/office/officeart/2005/8/layout/vList2"/>
    <dgm:cxn modelId="{071E81D7-861A-4635-82D6-8E67AC652E6D}" srcId="{E2435CA5-BE39-4826-AC0B-48E8D7E90DB7}" destId="{AADEEEE6-7E24-4C15-9D03-B45FC765D1F9}" srcOrd="4" destOrd="0" parTransId="{20A4794D-411E-4E3B-B785-E4049A87ACC8}" sibTransId="{1D9C2E0A-11D6-482F-8ACD-D0C6BB1A65DE}"/>
    <dgm:cxn modelId="{13F84652-466C-4B3A-8999-9C8B60D5C5EE}" type="presParOf" srcId="{4743F7EA-070F-467C-91B0-23D3C0260084}" destId="{594C22FE-A1BA-4B96-A216-C1B806A8DDD7}" srcOrd="0" destOrd="0" presId="urn:microsoft.com/office/officeart/2005/8/layout/vList2"/>
    <dgm:cxn modelId="{D900AF54-AA45-4C81-833D-E7FF592851BE}" type="presParOf" srcId="{4743F7EA-070F-467C-91B0-23D3C0260084}" destId="{2B98011A-23CF-4768-A7F8-067310C8BB49}" srcOrd="1" destOrd="0" presId="urn:microsoft.com/office/officeart/2005/8/layout/vList2"/>
    <dgm:cxn modelId="{887329F7-CEA9-4FAB-B146-B1657FCF4794}" type="presParOf" srcId="{4743F7EA-070F-467C-91B0-23D3C0260084}" destId="{A075DB59-EF8A-4128-ACDF-D326C1110006}" srcOrd="2" destOrd="0" presId="urn:microsoft.com/office/officeart/2005/8/layout/vList2"/>
    <dgm:cxn modelId="{88868D65-DD1E-485D-9287-D66852083D55}" type="presParOf" srcId="{4743F7EA-070F-467C-91B0-23D3C0260084}" destId="{2D75396E-BF32-45F3-BF84-F079970AB1C3}" srcOrd="3" destOrd="0" presId="urn:microsoft.com/office/officeart/2005/8/layout/vList2"/>
    <dgm:cxn modelId="{93A6EE59-0C56-4570-A1E2-C0715E4CCC24}" type="presParOf" srcId="{4743F7EA-070F-467C-91B0-23D3C0260084}" destId="{E3449706-589E-49F1-946E-B9F0A14D49FA}" srcOrd="4" destOrd="0" presId="urn:microsoft.com/office/officeart/2005/8/layout/vList2"/>
    <dgm:cxn modelId="{41889C26-1C9E-4639-9CD4-4E411647E43D}" type="presParOf" srcId="{4743F7EA-070F-467C-91B0-23D3C0260084}" destId="{138F1AFC-6DC9-4287-B695-B39FCBC1406D}" srcOrd="5" destOrd="0" presId="urn:microsoft.com/office/officeart/2005/8/layout/vList2"/>
    <dgm:cxn modelId="{830EE253-1DF5-48D0-8082-1CB44B7E6F87}" type="presParOf" srcId="{4743F7EA-070F-467C-91B0-23D3C0260084}" destId="{204970D9-ADB5-4D5E-B060-D571A9AD5618}" srcOrd="6" destOrd="0" presId="urn:microsoft.com/office/officeart/2005/8/layout/vList2"/>
    <dgm:cxn modelId="{816C3E5F-2EC8-4B20-A676-FDB38E67E364}" type="presParOf" srcId="{4743F7EA-070F-467C-91B0-23D3C0260084}" destId="{4E34CA2E-E853-4CBD-BC25-8706A2693A91}" srcOrd="7" destOrd="0" presId="urn:microsoft.com/office/officeart/2005/8/layout/vList2"/>
    <dgm:cxn modelId="{4B40FD98-946C-4C45-B6DE-A20FE9BB30E1}" type="presParOf" srcId="{4743F7EA-070F-467C-91B0-23D3C0260084}" destId="{A68F6353-71E2-4E41-AD23-6BF5E087CC8C}"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AF290C-AC27-4597-8AB0-B2AA73149D75}" type="doc">
      <dgm:prSet loTypeId="urn:microsoft.com/office/officeart/2005/8/layout/default" loCatId="list" qsTypeId="urn:microsoft.com/office/officeart/2005/8/quickstyle/simple5" qsCatId="simple" csTypeId="urn:microsoft.com/office/officeart/2005/8/colors/colorful2" csCatId="colorful" phldr="1"/>
      <dgm:spPr/>
      <dgm:t>
        <a:bodyPr/>
        <a:lstStyle/>
        <a:p>
          <a:endParaRPr lang="en-US"/>
        </a:p>
      </dgm:t>
    </dgm:pt>
    <dgm:pt modelId="{BB40B983-330B-4296-A511-23E91332BA33}">
      <dgm:prSet/>
      <dgm:spPr/>
      <dgm:t>
        <a:bodyPr/>
        <a:lstStyle/>
        <a:p>
          <a:pPr algn="l"/>
          <a:r>
            <a:rPr lang="en-US" dirty="0"/>
            <a:t>Communities are improved and needs are met.    </a:t>
          </a:r>
          <a:r>
            <a:rPr lang="en-US" b="1" dirty="0">
              <a:latin typeface="Arial" panose="020B0604020202020204" pitchFamily="34" charset="0"/>
              <a:cs typeface="Arial" panose="020B0604020202020204" pitchFamily="34" charset="0"/>
            </a:rPr>
            <a:t>43 PROJECTS!</a:t>
          </a:r>
        </a:p>
      </dgm:t>
    </dgm:pt>
    <dgm:pt modelId="{4D1546E7-B515-4DEA-AF3D-3EB88AC2DEF1}" type="parTrans" cxnId="{BFF24F51-EA69-42BF-BB96-852A8AAFCAA6}">
      <dgm:prSet/>
      <dgm:spPr/>
      <dgm:t>
        <a:bodyPr/>
        <a:lstStyle/>
        <a:p>
          <a:endParaRPr lang="en-US"/>
        </a:p>
      </dgm:t>
    </dgm:pt>
    <dgm:pt modelId="{3FAC32AD-1B12-4E13-BE4E-3C81EF9B272F}" type="sibTrans" cxnId="{BFF24F51-EA69-42BF-BB96-852A8AAFCAA6}">
      <dgm:prSet/>
      <dgm:spPr/>
      <dgm:t>
        <a:bodyPr/>
        <a:lstStyle/>
        <a:p>
          <a:endParaRPr lang="en-US"/>
        </a:p>
      </dgm:t>
    </dgm:pt>
    <dgm:pt modelId="{1283A1A3-3713-400B-9FF2-0E36A9F6C248}">
      <dgm:prSet/>
      <dgm:spPr/>
      <dgm:t>
        <a:bodyPr/>
        <a:lstStyle/>
        <a:p>
          <a:r>
            <a:rPr lang="en-US" dirty="0"/>
            <a:t>People of Action!</a:t>
          </a:r>
        </a:p>
        <a:p>
          <a:r>
            <a:rPr lang="en-US" b="1" i="0" dirty="0">
              <a:latin typeface="Arial" panose="020B0604020202020204" pitchFamily="34" charset="0"/>
              <a:cs typeface="Arial" panose="020B0604020202020204" pitchFamily="34" charset="0"/>
            </a:rPr>
            <a:t> $55,179 in </a:t>
          </a:r>
        </a:p>
        <a:p>
          <a:r>
            <a:rPr lang="en-US" b="1" i="0" dirty="0">
              <a:latin typeface="Arial" panose="020B0604020202020204" pitchFamily="34" charset="0"/>
              <a:cs typeface="Arial" panose="020B0604020202020204" pitchFamily="34" charset="0"/>
            </a:rPr>
            <a:t>additional Funds</a:t>
          </a:r>
          <a:endParaRPr lang="en-US" b="1" dirty="0">
            <a:latin typeface="Arial" panose="020B0604020202020204" pitchFamily="34" charset="0"/>
            <a:cs typeface="Arial" panose="020B0604020202020204" pitchFamily="34" charset="0"/>
          </a:endParaRPr>
        </a:p>
      </dgm:t>
    </dgm:pt>
    <dgm:pt modelId="{DA34502C-5FAD-4893-9A0C-F2D4D5FB3BE4}" type="parTrans" cxnId="{470E7B60-3BAC-4EB7-B656-06229626940D}">
      <dgm:prSet/>
      <dgm:spPr/>
      <dgm:t>
        <a:bodyPr/>
        <a:lstStyle/>
        <a:p>
          <a:endParaRPr lang="en-US"/>
        </a:p>
      </dgm:t>
    </dgm:pt>
    <dgm:pt modelId="{311477B1-3006-4792-8EBF-A92BE9CF613C}" type="sibTrans" cxnId="{470E7B60-3BAC-4EB7-B656-06229626940D}">
      <dgm:prSet/>
      <dgm:spPr/>
      <dgm:t>
        <a:bodyPr/>
        <a:lstStyle/>
        <a:p>
          <a:endParaRPr lang="en-US"/>
        </a:p>
      </dgm:t>
    </dgm:pt>
    <dgm:pt modelId="{125CB9FE-5EF0-40F2-9B61-663FC558175A}">
      <dgm:prSet/>
      <dgm:spPr/>
      <dgm:t>
        <a:bodyPr/>
        <a:lstStyle/>
        <a:p>
          <a:r>
            <a:rPr lang="en-US" dirty="0"/>
            <a:t>You inspire others to give, serve and partner with Rotary</a:t>
          </a:r>
        </a:p>
        <a:p>
          <a:r>
            <a:rPr lang="en-US" b="1" dirty="0">
              <a:latin typeface="Arial" panose="020B0604020202020204" pitchFamily="34" charset="0"/>
              <a:cs typeface="Arial" panose="020B0604020202020204" pitchFamily="34" charset="0"/>
            </a:rPr>
            <a:t>$</a:t>
          </a:r>
          <a:r>
            <a:rPr lang="en-US" b="1" i="0" dirty="0">
              <a:latin typeface="Arial" panose="020B0604020202020204" pitchFamily="34" charset="0"/>
              <a:cs typeface="Arial" panose="020B0604020202020204" pitchFamily="34" charset="0"/>
            </a:rPr>
            <a:t>120,000+ on District Projects</a:t>
          </a:r>
          <a:endParaRPr lang="en-US" dirty="0">
            <a:latin typeface="Arial" panose="020B0604020202020204" pitchFamily="34" charset="0"/>
            <a:cs typeface="Arial" panose="020B0604020202020204" pitchFamily="34" charset="0"/>
          </a:endParaRPr>
        </a:p>
      </dgm:t>
    </dgm:pt>
    <dgm:pt modelId="{C33B007C-88C7-4690-ADD3-1E03C4B6CF28}" type="parTrans" cxnId="{28E10819-3830-4D78-A520-64257F8B6098}">
      <dgm:prSet/>
      <dgm:spPr/>
      <dgm:t>
        <a:bodyPr/>
        <a:lstStyle/>
        <a:p>
          <a:endParaRPr lang="en-US"/>
        </a:p>
      </dgm:t>
    </dgm:pt>
    <dgm:pt modelId="{BD9A3E3B-F8A1-435C-8FC8-8D4D5FF521C6}" type="sibTrans" cxnId="{28E10819-3830-4D78-A520-64257F8B6098}">
      <dgm:prSet/>
      <dgm:spPr/>
      <dgm:t>
        <a:bodyPr/>
        <a:lstStyle/>
        <a:p>
          <a:endParaRPr lang="en-US"/>
        </a:p>
      </dgm:t>
    </dgm:pt>
    <dgm:pt modelId="{4EC93065-A74B-41BD-ACCB-E37EDBCF95B2}">
      <dgm:prSet/>
      <dgm:spPr/>
      <dgm:t>
        <a:bodyPr/>
        <a:lstStyle/>
        <a:p>
          <a:pPr algn="ctr"/>
          <a:r>
            <a:rPr lang="en-US" dirty="0"/>
            <a:t>Rotarians doing good in the world.                                    </a:t>
          </a:r>
          <a:r>
            <a:rPr lang="en-US" b="1" dirty="0">
              <a:latin typeface="Arial" panose="020B0604020202020204" pitchFamily="34" charset="0"/>
              <a:cs typeface="Arial" panose="020B0604020202020204" pitchFamily="34" charset="0"/>
            </a:rPr>
            <a:t>$72,526 in DDF</a:t>
          </a:r>
        </a:p>
      </dgm:t>
    </dgm:pt>
    <dgm:pt modelId="{61401CC7-7221-4FC2-BF6A-7225732A5534}" type="sibTrans" cxnId="{00622BAD-B9F5-4AE6-BA23-E53DA35CFC6D}">
      <dgm:prSet/>
      <dgm:spPr/>
      <dgm:t>
        <a:bodyPr/>
        <a:lstStyle/>
        <a:p>
          <a:endParaRPr lang="en-US"/>
        </a:p>
      </dgm:t>
    </dgm:pt>
    <dgm:pt modelId="{CFFDEC01-0EE8-4CE3-B32F-F5DAB1BAF179}" type="parTrans" cxnId="{00622BAD-B9F5-4AE6-BA23-E53DA35CFC6D}">
      <dgm:prSet/>
      <dgm:spPr/>
      <dgm:t>
        <a:bodyPr/>
        <a:lstStyle/>
        <a:p>
          <a:endParaRPr lang="en-US"/>
        </a:p>
      </dgm:t>
    </dgm:pt>
    <dgm:pt modelId="{8F38C836-3948-4A7B-99C5-25050F0DC36D}" type="pres">
      <dgm:prSet presAssocID="{35AF290C-AC27-4597-8AB0-B2AA73149D75}" presName="diagram" presStyleCnt="0">
        <dgm:presLayoutVars>
          <dgm:dir/>
          <dgm:resizeHandles val="exact"/>
        </dgm:presLayoutVars>
      </dgm:prSet>
      <dgm:spPr/>
    </dgm:pt>
    <dgm:pt modelId="{061A07E7-EBFF-415C-AFDC-16A38B1D4A9A}" type="pres">
      <dgm:prSet presAssocID="{BB40B983-330B-4296-A511-23E91332BA33}" presName="node" presStyleLbl="node1" presStyleIdx="0" presStyleCnt="4">
        <dgm:presLayoutVars>
          <dgm:bulletEnabled val="1"/>
        </dgm:presLayoutVars>
      </dgm:prSet>
      <dgm:spPr/>
    </dgm:pt>
    <dgm:pt modelId="{B794035D-BAB5-4918-9BB2-A5BC5848188A}" type="pres">
      <dgm:prSet presAssocID="{3FAC32AD-1B12-4E13-BE4E-3C81EF9B272F}" presName="sibTrans" presStyleCnt="0"/>
      <dgm:spPr/>
    </dgm:pt>
    <dgm:pt modelId="{9CE1CC05-7B8B-4B20-A41F-345ACB502CAD}" type="pres">
      <dgm:prSet presAssocID="{4EC93065-A74B-41BD-ACCB-E37EDBCF95B2}" presName="node" presStyleLbl="node1" presStyleIdx="1" presStyleCnt="4">
        <dgm:presLayoutVars>
          <dgm:bulletEnabled val="1"/>
        </dgm:presLayoutVars>
      </dgm:prSet>
      <dgm:spPr/>
    </dgm:pt>
    <dgm:pt modelId="{CC5196EE-D9F8-4831-A36F-7AB69E61CC23}" type="pres">
      <dgm:prSet presAssocID="{61401CC7-7221-4FC2-BF6A-7225732A5534}" presName="sibTrans" presStyleCnt="0"/>
      <dgm:spPr/>
    </dgm:pt>
    <dgm:pt modelId="{BD9A9AEF-AC56-4575-A612-48ECD88E51FA}" type="pres">
      <dgm:prSet presAssocID="{1283A1A3-3713-400B-9FF2-0E36A9F6C248}" presName="node" presStyleLbl="node1" presStyleIdx="2" presStyleCnt="4">
        <dgm:presLayoutVars>
          <dgm:bulletEnabled val="1"/>
        </dgm:presLayoutVars>
      </dgm:prSet>
      <dgm:spPr/>
    </dgm:pt>
    <dgm:pt modelId="{40F31166-2F58-4B40-9020-76A8DEC8EC53}" type="pres">
      <dgm:prSet presAssocID="{311477B1-3006-4792-8EBF-A92BE9CF613C}" presName="sibTrans" presStyleCnt="0"/>
      <dgm:spPr/>
    </dgm:pt>
    <dgm:pt modelId="{E5241403-DA32-43C2-A509-0BE42786FBE9}" type="pres">
      <dgm:prSet presAssocID="{125CB9FE-5EF0-40F2-9B61-663FC558175A}" presName="node" presStyleLbl="node1" presStyleIdx="3" presStyleCnt="4">
        <dgm:presLayoutVars>
          <dgm:bulletEnabled val="1"/>
        </dgm:presLayoutVars>
      </dgm:prSet>
      <dgm:spPr/>
    </dgm:pt>
  </dgm:ptLst>
  <dgm:cxnLst>
    <dgm:cxn modelId="{28E10819-3830-4D78-A520-64257F8B6098}" srcId="{35AF290C-AC27-4597-8AB0-B2AA73149D75}" destId="{125CB9FE-5EF0-40F2-9B61-663FC558175A}" srcOrd="3" destOrd="0" parTransId="{C33B007C-88C7-4690-ADD3-1E03C4B6CF28}" sibTransId="{BD9A3E3B-F8A1-435C-8FC8-8D4D5FF521C6}"/>
    <dgm:cxn modelId="{470E7B60-3BAC-4EB7-B656-06229626940D}" srcId="{35AF290C-AC27-4597-8AB0-B2AA73149D75}" destId="{1283A1A3-3713-400B-9FF2-0E36A9F6C248}" srcOrd="2" destOrd="0" parTransId="{DA34502C-5FAD-4893-9A0C-F2D4D5FB3BE4}" sibTransId="{311477B1-3006-4792-8EBF-A92BE9CF613C}"/>
    <dgm:cxn modelId="{FE203E6B-2FA4-4AB9-B897-064D845C2865}" type="presOf" srcId="{4EC93065-A74B-41BD-ACCB-E37EDBCF95B2}" destId="{9CE1CC05-7B8B-4B20-A41F-345ACB502CAD}" srcOrd="0" destOrd="0" presId="urn:microsoft.com/office/officeart/2005/8/layout/default"/>
    <dgm:cxn modelId="{BFF24F51-EA69-42BF-BB96-852A8AAFCAA6}" srcId="{35AF290C-AC27-4597-8AB0-B2AA73149D75}" destId="{BB40B983-330B-4296-A511-23E91332BA33}" srcOrd="0" destOrd="0" parTransId="{4D1546E7-B515-4DEA-AF3D-3EB88AC2DEF1}" sibTransId="{3FAC32AD-1B12-4E13-BE4E-3C81EF9B272F}"/>
    <dgm:cxn modelId="{00622BAD-B9F5-4AE6-BA23-E53DA35CFC6D}" srcId="{35AF290C-AC27-4597-8AB0-B2AA73149D75}" destId="{4EC93065-A74B-41BD-ACCB-E37EDBCF95B2}" srcOrd="1" destOrd="0" parTransId="{CFFDEC01-0EE8-4CE3-B32F-F5DAB1BAF179}" sibTransId="{61401CC7-7221-4FC2-BF6A-7225732A5534}"/>
    <dgm:cxn modelId="{7C7E94C0-4F8F-483F-AC37-0E45962C1BDF}" type="presOf" srcId="{BB40B983-330B-4296-A511-23E91332BA33}" destId="{061A07E7-EBFF-415C-AFDC-16A38B1D4A9A}" srcOrd="0" destOrd="0" presId="urn:microsoft.com/office/officeart/2005/8/layout/default"/>
    <dgm:cxn modelId="{0812F5D2-E487-4D1C-9C01-91E66B2BC079}" type="presOf" srcId="{1283A1A3-3713-400B-9FF2-0E36A9F6C248}" destId="{BD9A9AEF-AC56-4575-A612-48ECD88E51FA}" srcOrd="0" destOrd="0" presId="urn:microsoft.com/office/officeart/2005/8/layout/default"/>
    <dgm:cxn modelId="{D8A779D6-8FC0-4EF2-8014-C410A8DA9DFF}" type="presOf" srcId="{125CB9FE-5EF0-40F2-9B61-663FC558175A}" destId="{E5241403-DA32-43C2-A509-0BE42786FBE9}" srcOrd="0" destOrd="0" presId="urn:microsoft.com/office/officeart/2005/8/layout/default"/>
    <dgm:cxn modelId="{C20217F1-E7E0-4648-93D8-FFDE3A892BB7}" type="presOf" srcId="{35AF290C-AC27-4597-8AB0-B2AA73149D75}" destId="{8F38C836-3948-4A7B-99C5-25050F0DC36D}" srcOrd="0" destOrd="0" presId="urn:microsoft.com/office/officeart/2005/8/layout/default"/>
    <dgm:cxn modelId="{4BC0A5EC-6722-4A87-B8DA-A0D70BBB8CCE}" type="presParOf" srcId="{8F38C836-3948-4A7B-99C5-25050F0DC36D}" destId="{061A07E7-EBFF-415C-AFDC-16A38B1D4A9A}" srcOrd="0" destOrd="0" presId="urn:microsoft.com/office/officeart/2005/8/layout/default"/>
    <dgm:cxn modelId="{A74086E6-C8AD-4DC9-8F10-0EB47177C750}" type="presParOf" srcId="{8F38C836-3948-4A7B-99C5-25050F0DC36D}" destId="{B794035D-BAB5-4918-9BB2-A5BC5848188A}" srcOrd="1" destOrd="0" presId="urn:microsoft.com/office/officeart/2005/8/layout/default"/>
    <dgm:cxn modelId="{4A4BC010-578A-4244-8730-6049CF66510D}" type="presParOf" srcId="{8F38C836-3948-4A7B-99C5-25050F0DC36D}" destId="{9CE1CC05-7B8B-4B20-A41F-345ACB502CAD}" srcOrd="2" destOrd="0" presId="urn:microsoft.com/office/officeart/2005/8/layout/default"/>
    <dgm:cxn modelId="{3B41E6A3-03CD-498D-9078-35519FF2CD1C}" type="presParOf" srcId="{8F38C836-3948-4A7B-99C5-25050F0DC36D}" destId="{CC5196EE-D9F8-4831-A36F-7AB69E61CC23}" srcOrd="3" destOrd="0" presId="urn:microsoft.com/office/officeart/2005/8/layout/default"/>
    <dgm:cxn modelId="{DD009663-1191-4A6B-8CEB-AB4B98D54B36}" type="presParOf" srcId="{8F38C836-3948-4A7B-99C5-25050F0DC36D}" destId="{BD9A9AEF-AC56-4575-A612-48ECD88E51FA}" srcOrd="4" destOrd="0" presId="urn:microsoft.com/office/officeart/2005/8/layout/default"/>
    <dgm:cxn modelId="{91105B7F-7321-4C5E-B0DE-EBF3751E32F8}" type="presParOf" srcId="{8F38C836-3948-4A7B-99C5-25050F0DC36D}" destId="{40F31166-2F58-4B40-9020-76A8DEC8EC53}" srcOrd="5" destOrd="0" presId="urn:microsoft.com/office/officeart/2005/8/layout/default"/>
    <dgm:cxn modelId="{889BD7CD-0F0C-4603-8B92-978FB5D4BFA9}" type="presParOf" srcId="{8F38C836-3948-4A7B-99C5-25050F0DC36D}" destId="{E5241403-DA32-43C2-A509-0BE42786FBE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AF290C-AC27-4597-8AB0-B2AA73149D7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B40B983-330B-4296-A511-23E91332BA33}">
      <dgm:prSet/>
      <dgm:spPr/>
      <dgm:t>
        <a:bodyPr/>
        <a:lstStyle/>
        <a:p>
          <a:endParaRPr lang="en-US" dirty="0"/>
        </a:p>
        <a:p>
          <a:r>
            <a:rPr lang="en-US" dirty="0"/>
            <a:t>Collect TWO signatures. </a:t>
          </a:r>
        </a:p>
        <a:p>
          <a:endParaRPr lang="en-US" dirty="0"/>
        </a:p>
      </dgm:t>
    </dgm:pt>
    <dgm:pt modelId="{4D1546E7-B515-4DEA-AF3D-3EB88AC2DEF1}" type="parTrans" cxnId="{BFF24F51-EA69-42BF-BB96-852A8AAFCAA6}">
      <dgm:prSet/>
      <dgm:spPr/>
      <dgm:t>
        <a:bodyPr/>
        <a:lstStyle/>
        <a:p>
          <a:endParaRPr lang="en-US"/>
        </a:p>
      </dgm:t>
    </dgm:pt>
    <dgm:pt modelId="{3FAC32AD-1B12-4E13-BE4E-3C81EF9B272F}" type="sibTrans" cxnId="{BFF24F51-EA69-42BF-BB96-852A8AAFCAA6}">
      <dgm:prSet/>
      <dgm:spPr/>
      <dgm:t>
        <a:bodyPr/>
        <a:lstStyle/>
        <a:p>
          <a:endParaRPr lang="en-US"/>
        </a:p>
      </dgm:t>
    </dgm:pt>
    <dgm:pt modelId="{4EC93065-A74B-41BD-ACCB-E37EDBCF95B2}">
      <dgm:prSet/>
      <dgm:spPr/>
      <dgm:t>
        <a:bodyPr/>
        <a:lstStyle/>
        <a:p>
          <a:r>
            <a:rPr lang="en-US" dirty="0"/>
            <a:t>Upload signed MOU to the Documents tab of your application in </a:t>
          </a:r>
          <a:r>
            <a:rPr lang="en-US" dirty="0" err="1"/>
            <a:t>DACdb</a:t>
          </a:r>
          <a:r>
            <a:rPr lang="en-US" dirty="0"/>
            <a:t>.   </a:t>
          </a:r>
        </a:p>
      </dgm:t>
    </dgm:pt>
    <dgm:pt modelId="{CFFDEC01-0EE8-4CE3-B32F-F5DAB1BAF179}" type="parTrans" cxnId="{00622BAD-B9F5-4AE6-BA23-E53DA35CFC6D}">
      <dgm:prSet/>
      <dgm:spPr/>
      <dgm:t>
        <a:bodyPr/>
        <a:lstStyle/>
        <a:p>
          <a:endParaRPr lang="en-US"/>
        </a:p>
      </dgm:t>
    </dgm:pt>
    <dgm:pt modelId="{61401CC7-7221-4FC2-BF6A-7225732A5534}" type="sibTrans" cxnId="{00622BAD-B9F5-4AE6-BA23-E53DA35CFC6D}">
      <dgm:prSet/>
      <dgm:spPr/>
      <dgm:t>
        <a:bodyPr/>
        <a:lstStyle/>
        <a:p>
          <a:endParaRPr lang="en-US"/>
        </a:p>
      </dgm:t>
    </dgm:pt>
    <dgm:pt modelId="{1283A1A3-3713-400B-9FF2-0E36A9F6C248}">
      <dgm:prSet/>
      <dgm:spPr/>
      <dgm:t>
        <a:bodyPr/>
        <a:lstStyle/>
        <a:p>
          <a:r>
            <a:rPr lang="en-US" dirty="0"/>
            <a:t>YES! You may e-mail, or fax the MOU                  to Hunt Thornhill </a:t>
          </a:r>
          <a:r>
            <a:rPr lang="en-US" b="1" dirty="0">
              <a:solidFill>
                <a:srgbClr val="0000CC"/>
              </a:solidFill>
              <a:latin typeface="Book Antiqua" panose="02040602050305030304" pitchFamily="18" charset="0"/>
              <a:cs typeface="Aharoni" panose="020B0604020202020204" pitchFamily="2" charset="-79"/>
              <a:hlinkClick xmlns:r="http://schemas.openxmlformats.org/officeDocument/2006/relationships" r:id="rId1">
                <a:extLst>
                  <a:ext uri="{A12FA001-AC4F-418D-AE19-62706E023703}">
                    <ahyp:hlinkClr xmlns:ahyp="http://schemas.microsoft.com/office/drawing/2018/hyperlinkcolor" val="tx"/>
                  </a:ext>
                </a:extLst>
              </a:hlinkClick>
            </a:rPr>
            <a:t>Hunt.Thornhill@swflant.navy.mil</a:t>
          </a:r>
          <a:r>
            <a:rPr lang="en-US" b="1" dirty="0">
              <a:solidFill>
                <a:srgbClr val="0000CC"/>
              </a:solidFill>
              <a:latin typeface="Book Antiqua" panose="02040602050305030304" pitchFamily="18" charset="0"/>
              <a:cs typeface="Aharoni" panose="020B0604020202020204" pitchFamily="2" charset="-79"/>
            </a:rPr>
            <a:t> </a:t>
          </a:r>
          <a:r>
            <a:rPr lang="en-US" dirty="0"/>
            <a:t>or Joy Hurst for assistance  </a:t>
          </a:r>
          <a:r>
            <a:rPr lang="en-US" dirty="0">
              <a:latin typeface="Book Antiqua" panose="02040602050305030304" pitchFamily="18" charset="0"/>
              <a:hlinkClick xmlns:r="http://schemas.openxmlformats.org/officeDocument/2006/relationships" r:id="rId2"/>
            </a:rPr>
            <a:t>joycfp@windstream.net</a:t>
          </a:r>
          <a:endParaRPr lang="en-US" dirty="0">
            <a:latin typeface="Book Antiqua" panose="02040602050305030304" pitchFamily="18" charset="0"/>
          </a:endParaRPr>
        </a:p>
      </dgm:t>
    </dgm:pt>
    <dgm:pt modelId="{DA34502C-5FAD-4893-9A0C-F2D4D5FB3BE4}" type="parTrans" cxnId="{470E7B60-3BAC-4EB7-B656-06229626940D}">
      <dgm:prSet/>
      <dgm:spPr/>
      <dgm:t>
        <a:bodyPr/>
        <a:lstStyle/>
        <a:p>
          <a:endParaRPr lang="en-US"/>
        </a:p>
      </dgm:t>
    </dgm:pt>
    <dgm:pt modelId="{311477B1-3006-4792-8EBF-A92BE9CF613C}" type="sibTrans" cxnId="{470E7B60-3BAC-4EB7-B656-06229626940D}">
      <dgm:prSet/>
      <dgm:spPr/>
      <dgm:t>
        <a:bodyPr/>
        <a:lstStyle/>
        <a:p>
          <a:endParaRPr lang="en-US"/>
        </a:p>
      </dgm:t>
    </dgm:pt>
    <dgm:pt modelId="{125CB9FE-5EF0-40F2-9B61-663FC558175A}">
      <dgm:prSet/>
      <dgm:spPr/>
      <dgm:t>
        <a:bodyPr/>
        <a:lstStyle/>
        <a:p>
          <a:r>
            <a:rPr lang="en-US" dirty="0"/>
            <a:t>MOU DUE: 	</a:t>
          </a:r>
          <a:r>
            <a:rPr lang="en-US" b="1" dirty="0"/>
            <a:t>July 15th  </a:t>
          </a:r>
          <a:r>
            <a:rPr lang="en-US" dirty="0"/>
            <a:t>	</a:t>
          </a:r>
        </a:p>
      </dgm:t>
    </dgm:pt>
    <dgm:pt modelId="{C33B007C-88C7-4690-ADD3-1E03C4B6CF28}" type="parTrans" cxnId="{28E10819-3830-4D78-A520-64257F8B6098}">
      <dgm:prSet/>
      <dgm:spPr/>
      <dgm:t>
        <a:bodyPr/>
        <a:lstStyle/>
        <a:p>
          <a:endParaRPr lang="en-US"/>
        </a:p>
      </dgm:t>
    </dgm:pt>
    <dgm:pt modelId="{BD9A3E3B-F8A1-435C-8FC8-8D4D5FF521C6}" type="sibTrans" cxnId="{28E10819-3830-4D78-A520-64257F8B6098}">
      <dgm:prSet/>
      <dgm:spPr/>
      <dgm:t>
        <a:bodyPr/>
        <a:lstStyle/>
        <a:p>
          <a:endParaRPr lang="en-US"/>
        </a:p>
      </dgm:t>
    </dgm:pt>
    <dgm:pt modelId="{C32108A3-4793-410D-8D81-AF58B33D7EA7}" type="pres">
      <dgm:prSet presAssocID="{35AF290C-AC27-4597-8AB0-B2AA73149D75}" presName="linear" presStyleCnt="0">
        <dgm:presLayoutVars>
          <dgm:animLvl val="lvl"/>
          <dgm:resizeHandles val="exact"/>
        </dgm:presLayoutVars>
      </dgm:prSet>
      <dgm:spPr/>
    </dgm:pt>
    <dgm:pt modelId="{AFD542B9-6FA5-4B15-AC93-4C4A762C4A21}" type="pres">
      <dgm:prSet presAssocID="{BB40B983-330B-4296-A511-23E91332BA33}" presName="parentText" presStyleLbl="node1" presStyleIdx="0" presStyleCnt="4">
        <dgm:presLayoutVars>
          <dgm:chMax val="0"/>
          <dgm:bulletEnabled val="1"/>
        </dgm:presLayoutVars>
      </dgm:prSet>
      <dgm:spPr/>
    </dgm:pt>
    <dgm:pt modelId="{FCE5A742-91AC-40F9-99FD-6349DC080A01}" type="pres">
      <dgm:prSet presAssocID="{3FAC32AD-1B12-4E13-BE4E-3C81EF9B272F}" presName="spacer" presStyleCnt="0"/>
      <dgm:spPr/>
    </dgm:pt>
    <dgm:pt modelId="{75F38FE3-84C5-4250-B173-1240265266CB}" type="pres">
      <dgm:prSet presAssocID="{4EC93065-A74B-41BD-ACCB-E37EDBCF95B2}" presName="parentText" presStyleLbl="node1" presStyleIdx="1" presStyleCnt="4">
        <dgm:presLayoutVars>
          <dgm:chMax val="0"/>
          <dgm:bulletEnabled val="1"/>
        </dgm:presLayoutVars>
      </dgm:prSet>
      <dgm:spPr/>
    </dgm:pt>
    <dgm:pt modelId="{A78131E1-F33B-456F-BCE9-6FAF1C262639}" type="pres">
      <dgm:prSet presAssocID="{61401CC7-7221-4FC2-BF6A-7225732A5534}" presName="spacer" presStyleCnt="0"/>
      <dgm:spPr/>
    </dgm:pt>
    <dgm:pt modelId="{8F49EF63-6863-4241-B915-CC60A6640363}" type="pres">
      <dgm:prSet presAssocID="{1283A1A3-3713-400B-9FF2-0E36A9F6C248}" presName="parentText" presStyleLbl="node1" presStyleIdx="2" presStyleCnt="4">
        <dgm:presLayoutVars>
          <dgm:chMax val="0"/>
          <dgm:bulletEnabled val="1"/>
        </dgm:presLayoutVars>
      </dgm:prSet>
      <dgm:spPr/>
    </dgm:pt>
    <dgm:pt modelId="{086F0D85-2EF9-44CC-BDC1-9099668E7A2D}" type="pres">
      <dgm:prSet presAssocID="{311477B1-3006-4792-8EBF-A92BE9CF613C}" presName="spacer" presStyleCnt="0"/>
      <dgm:spPr/>
    </dgm:pt>
    <dgm:pt modelId="{B7F6FCC9-0112-4CDD-8DED-9DFF4C8BB2A8}" type="pres">
      <dgm:prSet presAssocID="{125CB9FE-5EF0-40F2-9B61-663FC558175A}" presName="parentText" presStyleLbl="node1" presStyleIdx="3" presStyleCnt="4">
        <dgm:presLayoutVars>
          <dgm:chMax val="0"/>
          <dgm:bulletEnabled val="1"/>
        </dgm:presLayoutVars>
      </dgm:prSet>
      <dgm:spPr/>
    </dgm:pt>
  </dgm:ptLst>
  <dgm:cxnLst>
    <dgm:cxn modelId="{CF64CD00-1F5C-4B84-BAF9-51F22BC5C14F}" type="presOf" srcId="{BB40B983-330B-4296-A511-23E91332BA33}" destId="{AFD542B9-6FA5-4B15-AC93-4C4A762C4A21}" srcOrd="0" destOrd="0" presId="urn:microsoft.com/office/officeart/2005/8/layout/vList2"/>
    <dgm:cxn modelId="{28E10819-3830-4D78-A520-64257F8B6098}" srcId="{35AF290C-AC27-4597-8AB0-B2AA73149D75}" destId="{125CB9FE-5EF0-40F2-9B61-663FC558175A}" srcOrd="3" destOrd="0" parTransId="{C33B007C-88C7-4690-ADD3-1E03C4B6CF28}" sibTransId="{BD9A3E3B-F8A1-435C-8FC8-8D4D5FF521C6}"/>
    <dgm:cxn modelId="{470E7B60-3BAC-4EB7-B656-06229626940D}" srcId="{35AF290C-AC27-4597-8AB0-B2AA73149D75}" destId="{1283A1A3-3713-400B-9FF2-0E36A9F6C248}" srcOrd="2" destOrd="0" parTransId="{DA34502C-5FAD-4893-9A0C-F2D4D5FB3BE4}" sibTransId="{311477B1-3006-4792-8EBF-A92BE9CF613C}"/>
    <dgm:cxn modelId="{B743ED47-9ACA-4168-82A6-357FA82732CA}" type="presOf" srcId="{1283A1A3-3713-400B-9FF2-0E36A9F6C248}" destId="{8F49EF63-6863-4241-B915-CC60A6640363}" srcOrd="0" destOrd="0" presId="urn:microsoft.com/office/officeart/2005/8/layout/vList2"/>
    <dgm:cxn modelId="{BFF24F51-EA69-42BF-BB96-852A8AAFCAA6}" srcId="{35AF290C-AC27-4597-8AB0-B2AA73149D75}" destId="{BB40B983-330B-4296-A511-23E91332BA33}" srcOrd="0" destOrd="0" parTransId="{4D1546E7-B515-4DEA-AF3D-3EB88AC2DEF1}" sibTransId="{3FAC32AD-1B12-4E13-BE4E-3C81EF9B272F}"/>
    <dgm:cxn modelId="{CBC2A97D-754A-47F9-8D51-D5B12E4042F4}" type="presOf" srcId="{35AF290C-AC27-4597-8AB0-B2AA73149D75}" destId="{C32108A3-4793-410D-8D81-AF58B33D7EA7}" srcOrd="0" destOrd="0" presId="urn:microsoft.com/office/officeart/2005/8/layout/vList2"/>
    <dgm:cxn modelId="{CFB92FA4-429B-4199-A8DF-5E0CACBD6495}" type="presOf" srcId="{125CB9FE-5EF0-40F2-9B61-663FC558175A}" destId="{B7F6FCC9-0112-4CDD-8DED-9DFF4C8BB2A8}" srcOrd="0" destOrd="0" presId="urn:microsoft.com/office/officeart/2005/8/layout/vList2"/>
    <dgm:cxn modelId="{00622BAD-B9F5-4AE6-BA23-E53DA35CFC6D}" srcId="{35AF290C-AC27-4597-8AB0-B2AA73149D75}" destId="{4EC93065-A74B-41BD-ACCB-E37EDBCF95B2}" srcOrd="1" destOrd="0" parTransId="{CFFDEC01-0EE8-4CE3-B32F-F5DAB1BAF179}" sibTransId="{61401CC7-7221-4FC2-BF6A-7225732A5534}"/>
    <dgm:cxn modelId="{2AA9FCD2-B70D-4B32-A887-289C819EB691}" type="presOf" srcId="{4EC93065-A74B-41BD-ACCB-E37EDBCF95B2}" destId="{75F38FE3-84C5-4250-B173-1240265266CB}" srcOrd="0" destOrd="0" presId="urn:microsoft.com/office/officeart/2005/8/layout/vList2"/>
    <dgm:cxn modelId="{147A20B7-19E7-4EDC-B251-3BFD9E6FD0B9}" type="presParOf" srcId="{C32108A3-4793-410D-8D81-AF58B33D7EA7}" destId="{AFD542B9-6FA5-4B15-AC93-4C4A762C4A21}" srcOrd="0" destOrd="0" presId="urn:microsoft.com/office/officeart/2005/8/layout/vList2"/>
    <dgm:cxn modelId="{E6145AAD-B4DA-4CB7-879E-1996E92E99C9}" type="presParOf" srcId="{C32108A3-4793-410D-8D81-AF58B33D7EA7}" destId="{FCE5A742-91AC-40F9-99FD-6349DC080A01}" srcOrd="1" destOrd="0" presId="urn:microsoft.com/office/officeart/2005/8/layout/vList2"/>
    <dgm:cxn modelId="{07149071-57C4-44B2-8861-950F4D52E4F2}" type="presParOf" srcId="{C32108A3-4793-410D-8D81-AF58B33D7EA7}" destId="{75F38FE3-84C5-4250-B173-1240265266CB}" srcOrd="2" destOrd="0" presId="urn:microsoft.com/office/officeart/2005/8/layout/vList2"/>
    <dgm:cxn modelId="{27E485FB-30F2-445A-8AAC-68D9DB506CAF}" type="presParOf" srcId="{C32108A3-4793-410D-8D81-AF58B33D7EA7}" destId="{A78131E1-F33B-456F-BCE9-6FAF1C262639}" srcOrd="3" destOrd="0" presId="urn:microsoft.com/office/officeart/2005/8/layout/vList2"/>
    <dgm:cxn modelId="{A4EDA75B-2D5B-4BBA-A6EF-81DBB1992D38}" type="presParOf" srcId="{C32108A3-4793-410D-8D81-AF58B33D7EA7}" destId="{8F49EF63-6863-4241-B915-CC60A6640363}" srcOrd="4" destOrd="0" presId="urn:microsoft.com/office/officeart/2005/8/layout/vList2"/>
    <dgm:cxn modelId="{9821D7A2-EB37-4129-B136-96CF8FDB2B56}" type="presParOf" srcId="{C32108A3-4793-410D-8D81-AF58B33D7EA7}" destId="{086F0D85-2EF9-44CC-BDC1-9099668E7A2D}" srcOrd="5" destOrd="0" presId="urn:microsoft.com/office/officeart/2005/8/layout/vList2"/>
    <dgm:cxn modelId="{C49DB436-DB48-4ABC-A75A-5507CBECE29B}" type="presParOf" srcId="{C32108A3-4793-410D-8D81-AF58B33D7EA7}" destId="{B7F6FCC9-0112-4CDD-8DED-9DFF4C8BB2A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C61A6B-7834-4889-8A34-64128CAE4AE4}"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EA30F495-6267-462C-AE9B-A722B6BAEF36}">
      <dgm:prSet/>
      <dgm:spPr/>
      <dgm:t>
        <a:bodyPr/>
        <a:lstStyle/>
        <a:p>
          <a:r>
            <a:rPr lang="en-US"/>
            <a:t>•</a:t>
          </a:r>
          <a:r>
            <a:rPr lang="en-US" b="1"/>
            <a:t>The Problem </a:t>
          </a:r>
          <a:r>
            <a:rPr lang="en-US"/>
            <a:t>–Demonstrate the severity of the problem and the lack of other resources to address it.  Use quantitative and qualitative data.</a:t>
          </a:r>
        </a:p>
      </dgm:t>
    </dgm:pt>
    <dgm:pt modelId="{19345D76-F2CA-4090-8F6E-F4B715E53102}" type="parTrans" cxnId="{B6D88ED7-5D30-4512-8EEE-60D90E917144}">
      <dgm:prSet/>
      <dgm:spPr/>
      <dgm:t>
        <a:bodyPr/>
        <a:lstStyle/>
        <a:p>
          <a:endParaRPr lang="en-US"/>
        </a:p>
      </dgm:t>
    </dgm:pt>
    <dgm:pt modelId="{241BB4D0-B112-40DB-908F-4314C37EAA8E}" type="sibTrans" cxnId="{B6D88ED7-5D30-4512-8EEE-60D90E917144}">
      <dgm:prSet/>
      <dgm:spPr/>
      <dgm:t>
        <a:bodyPr/>
        <a:lstStyle/>
        <a:p>
          <a:endParaRPr lang="en-US"/>
        </a:p>
      </dgm:t>
    </dgm:pt>
    <dgm:pt modelId="{13445F2C-B812-4B28-899D-6CFFE8C98802}">
      <dgm:prSet/>
      <dgm:spPr/>
      <dgm:t>
        <a:bodyPr/>
        <a:lstStyle/>
        <a:p>
          <a:r>
            <a:rPr lang="en-US"/>
            <a:t>•</a:t>
          </a:r>
          <a:r>
            <a:rPr lang="en-US" b="1"/>
            <a:t>Impact</a:t>
          </a:r>
          <a:r>
            <a:rPr lang="en-US"/>
            <a:t>–Explain the project’s impact on the beneficiaries…how many will be impacted, how significantly, and for how long?</a:t>
          </a:r>
        </a:p>
      </dgm:t>
    </dgm:pt>
    <dgm:pt modelId="{16CB070B-EF5B-49CB-92AF-99A04112810B}" type="parTrans" cxnId="{5A2AB6FB-DCCF-4F77-BDF2-8D25E1A7908A}">
      <dgm:prSet/>
      <dgm:spPr/>
      <dgm:t>
        <a:bodyPr/>
        <a:lstStyle/>
        <a:p>
          <a:endParaRPr lang="en-US"/>
        </a:p>
      </dgm:t>
    </dgm:pt>
    <dgm:pt modelId="{A1C7287E-1007-4F0C-8152-198B6EAB76AC}" type="sibTrans" cxnId="{5A2AB6FB-DCCF-4F77-BDF2-8D25E1A7908A}">
      <dgm:prSet/>
      <dgm:spPr/>
      <dgm:t>
        <a:bodyPr/>
        <a:lstStyle/>
        <a:p>
          <a:endParaRPr lang="en-US"/>
        </a:p>
      </dgm:t>
    </dgm:pt>
    <dgm:pt modelId="{5BF7A6EB-E647-4380-81F3-22C888C743D5}">
      <dgm:prSet/>
      <dgm:spPr/>
      <dgm:t>
        <a:bodyPr/>
        <a:lstStyle/>
        <a:p>
          <a:r>
            <a:rPr lang="en-US" dirty="0"/>
            <a:t>•</a:t>
          </a:r>
          <a:r>
            <a:rPr lang="en-US" b="1" dirty="0"/>
            <a:t>Volunteer Involvement </a:t>
          </a:r>
          <a:r>
            <a:rPr lang="en-US" dirty="0"/>
            <a:t>–Explain how Rotary volunteers will be involved in the project…..  how many, number of hours, doing what.</a:t>
          </a:r>
        </a:p>
      </dgm:t>
    </dgm:pt>
    <dgm:pt modelId="{7A36AAB7-AFCA-4935-90F5-444704C68292}" type="parTrans" cxnId="{9E610DF0-E18F-4182-B6EE-4F1AC9E86D95}">
      <dgm:prSet/>
      <dgm:spPr/>
      <dgm:t>
        <a:bodyPr/>
        <a:lstStyle/>
        <a:p>
          <a:endParaRPr lang="en-US"/>
        </a:p>
      </dgm:t>
    </dgm:pt>
    <dgm:pt modelId="{687946AA-3DBF-405D-82D8-0C4FADCE855C}" type="sibTrans" cxnId="{9E610DF0-E18F-4182-B6EE-4F1AC9E86D95}">
      <dgm:prSet/>
      <dgm:spPr/>
      <dgm:t>
        <a:bodyPr/>
        <a:lstStyle/>
        <a:p>
          <a:endParaRPr lang="en-US"/>
        </a:p>
      </dgm:t>
    </dgm:pt>
    <dgm:pt modelId="{B3D30BE4-D028-4E1E-BE98-522A146EEFC4}">
      <dgm:prSet/>
      <dgm:spPr/>
      <dgm:t>
        <a:bodyPr/>
        <a:lstStyle/>
        <a:p>
          <a:r>
            <a:rPr lang="en-US" dirty="0"/>
            <a:t>•</a:t>
          </a:r>
          <a:r>
            <a:rPr lang="en-US" b="1" dirty="0"/>
            <a:t>Public Image Impact </a:t>
          </a:r>
          <a:r>
            <a:rPr lang="en-US" dirty="0"/>
            <a:t>–Explain how you will build community awareness of the problem and Rotary’s role in addressing it. Signage: “This project was made possible in part by a grant from the Rotary Foundation of Rotary International”</a:t>
          </a:r>
        </a:p>
      </dgm:t>
    </dgm:pt>
    <dgm:pt modelId="{479D0DE9-B57B-4A36-AB8D-7D9D3E1EAD60}" type="parTrans" cxnId="{F3D71F27-B69B-4EAC-8C7D-398B4F605A40}">
      <dgm:prSet/>
      <dgm:spPr/>
      <dgm:t>
        <a:bodyPr/>
        <a:lstStyle/>
        <a:p>
          <a:endParaRPr lang="en-US"/>
        </a:p>
      </dgm:t>
    </dgm:pt>
    <dgm:pt modelId="{51DDFCB5-56F5-41BC-9535-75D7AB77CF88}" type="sibTrans" cxnId="{F3D71F27-B69B-4EAC-8C7D-398B4F605A40}">
      <dgm:prSet/>
      <dgm:spPr/>
      <dgm:t>
        <a:bodyPr/>
        <a:lstStyle/>
        <a:p>
          <a:endParaRPr lang="en-US"/>
        </a:p>
      </dgm:t>
    </dgm:pt>
    <dgm:pt modelId="{8DCFF392-1B19-4F01-BF4E-D90C1A4A6DB7}" type="pres">
      <dgm:prSet presAssocID="{4CC61A6B-7834-4889-8A34-64128CAE4AE4}" presName="vert0" presStyleCnt="0">
        <dgm:presLayoutVars>
          <dgm:dir/>
          <dgm:animOne val="branch"/>
          <dgm:animLvl val="lvl"/>
        </dgm:presLayoutVars>
      </dgm:prSet>
      <dgm:spPr/>
    </dgm:pt>
    <dgm:pt modelId="{CFC59BA8-E4C8-48AE-9C68-BE89122D1D9D}" type="pres">
      <dgm:prSet presAssocID="{EA30F495-6267-462C-AE9B-A722B6BAEF36}" presName="thickLine" presStyleLbl="alignNode1" presStyleIdx="0" presStyleCnt="4"/>
      <dgm:spPr/>
    </dgm:pt>
    <dgm:pt modelId="{D6A85DEA-CD29-41F6-8668-C6E0045401D6}" type="pres">
      <dgm:prSet presAssocID="{EA30F495-6267-462C-AE9B-A722B6BAEF36}" presName="horz1" presStyleCnt="0"/>
      <dgm:spPr/>
    </dgm:pt>
    <dgm:pt modelId="{1B7962DC-12DB-4D0E-9AD8-6D89B44747E9}" type="pres">
      <dgm:prSet presAssocID="{EA30F495-6267-462C-AE9B-A722B6BAEF36}" presName="tx1" presStyleLbl="revTx" presStyleIdx="0" presStyleCnt="4"/>
      <dgm:spPr/>
    </dgm:pt>
    <dgm:pt modelId="{F24726AE-53B9-4C2B-880E-860A8EEE75FB}" type="pres">
      <dgm:prSet presAssocID="{EA30F495-6267-462C-AE9B-A722B6BAEF36}" presName="vert1" presStyleCnt="0"/>
      <dgm:spPr/>
    </dgm:pt>
    <dgm:pt modelId="{CD10F131-84C5-4A2B-8E2F-2C296AD33D8A}" type="pres">
      <dgm:prSet presAssocID="{13445F2C-B812-4B28-899D-6CFFE8C98802}" presName="thickLine" presStyleLbl="alignNode1" presStyleIdx="1" presStyleCnt="4"/>
      <dgm:spPr/>
    </dgm:pt>
    <dgm:pt modelId="{28B79CDE-1C6B-4D38-96AE-AF9DE3AE3200}" type="pres">
      <dgm:prSet presAssocID="{13445F2C-B812-4B28-899D-6CFFE8C98802}" presName="horz1" presStyleCnt="0"/>
      <dgm:spPr/>
    </dgm:pt>
    <dgm:pt modelId="{98D19FBE-C9CB-41FB-986A-B80A6E5B4112}" type="pres">
      <dgm:prSet presAssocID="{13445F2C-B812-4B28-899D-6CFFE8C98802}" presName="tx1" presStyleLbl="revTx" presStyleIdx="1" presStyleCnt="4"/>
      <dgm:spPr/>
    </dgm:pt>
    <dgm:pt modelId="{3AFC00E4-BA27-47EB-B96A-355FE7D2EDC3}" type="pres">
      <dgm:prSet presAssocID="{13445F2C-B812-4B28-899D-6CFFE8C98802}" presName="vert1" presStyleCnt="0"/>
      <dgm:spPr/>
    </dgm:pt>
    <dgm:pt modelId="{E051A1D1-62D5-4B33-B308-57B415590D1E}" type="pres">
      <dgm:prSet presAssocID="{5BF7A6EB-E647-4380-81F3-22C888C743D5}" presName="thickLine" presStyleLbl="alignNode1" presStyleIdx="2" presStyleCnt="4"/>
      <dgm:spPr/>
    </dgm:pt>
    <dgm:pt modelId="{354F3B54-3C92-430B-A3C6-06364106C548}" type="pres">
      <dgm:prSet presAssocID="{5BF7A6EB-E647-4380-81F3-22C888C743D5}" presName="horz1" presStyleCnt="0"/>
      <dgm:spPr/>
    </dgm:pt>
    <dgm:pt modelId="{FFA48076-1EF7-4533-AB9C-E75EE454FE15}" type="pres">
      <dgm:prSet presAssocID="{5BF7A6EB-E647-4380-81F3-22C888C743D5}" presName="tx1" presStyleLbl="revTx" presStyleIdx="2" presStyleCnt="4"/>
      <dgm:spPr/>
    </dgm:pt>
    <dgm:pt modelId="{4DEFC86F-DA4C-4E1D-B0AC-504070D7DBC8}" type="pres">
      <dgm:prSet presAssocID="{5BF7A6EB-E647-4380-81F3-22C888C743D5}" presName="vert1" presStyleCnt="0"/>
      <dgm:spPr/>
    </dgm:pt>
    <dgm:pt modelId="{2B520CA3-D6FC-4A3F-BEFE-06D7697762FF}" type="pres">
      <dgm:prSet presAssocID="{B3D30BE4-D028-4E1E-BE98-522A146EEFC4}" presName="thickLine" presStyleLbl="alignNode1" presStyleIdx="3" presStyleCnt="4"/>
      <dgm:spPr/>
    </dgm:pt>
    <dgm:pt modelId="{F73E34AC-3FC2-4092-925F-962BB20214FC}" type="pres">
      <dgm:prSet presAssocID="{B3D30BE4-D028-4E1E-BE98-522A146EEFC4}" presName="horz1" presStyleCnt="0"/>
      <dgm:spPr/>
    </dgm:pt>
    <dgm:pt modelId="{F9A0531E-286E-41E1-A97D-402740116CCC}" type="pres">
      <dgm:prSet presAssocID="{B3D30BE4-D028-4E1E-BE98-522A146EEFC4}" presName="tx1" presStyleLbl="revTx" presStyleIdx="3" presStyleCnt="4"/>
      <dgm:spPr/>
    </dgm:pt>
    <dgm:pt modelId="{E919AD49-2A12-4F9F-80CA-E5ADCED96B02}" type="pres">
      <dgm:prSet presAssocID="{B3D30BE4-D028-4E1E-BE98-522A146EEFC4}" presName="vert1" presStyleCnt="0"/>
      <dgm:spPr/>
    </dgm:pt>
  </dgm:ptLst>
  <dgm:cxnLst>
    <dgm:cxn modelId="{F3D71F27-B69B-4EAC-8C7D-398B4F605A40}" srcId="{4CC61A6B-7834-4889-8A34-64128CAE4AE4}" destId="{B3D30BE4-D028-4E1E-BE98-522A146EEFC4}" srcOrd="3" destOrd="0" parTransId="{479D0DE9-B57B-4A36-AB8D-7D9D3E1EAD60}" sibTransId="{51DDFCB5-56F5-41BC-9535-75D7AB77CF88}"/>
    <dgm:cxn modelId="{EB332827-43F4-43DA-B429-4F6360384EEF}" type="presOf" srcId="{13445F2C-B812-4B28-899D-6CFFE8C98802}" destId="{98D19FBE-C9CB-41FB-986A-B80A6E5B4112}" srcOrd="0" destOrd="0" presId="urn:microsoft.com/office/officeart/2008/layout/LinedList"/>
    <dgm:cxn modelId="{D1A4782C-3F40-439E-8B9A-08857F6C8637}" type="presOf" srcId="{5BF7A6EB-E647-4380-81F3-22C888C743D5}" destId="{FFA48076-1EF7-4533-AB9C-E75EE454FE15}" srcOrd="0" destOrd="0" presId="urn:microsoft.com/office/officeart/2008/layout/LinedList"/>
    <dgm:cxn modelId="{C3B67A42-16B1-4FE4-8971-3E5821A84052}" type="presOf" srcId="{4CC61A6B-7834-4889-8A34-64128CAE4AE4}" destId="{8DCFF392-1B19-4F01-BF4E-D90C1A4A6DB7}" srcOrd="0" destOrd="0" presId="urn:microsoft.com/office/officeart/2008/layout/LinedList"/>
    <dgm:cxn modelId="{93DFA674-F515-4315-B914-6E062543CC90}" type="presOf" srcId="{EA30F495-6267-462C-AE9B-A722B6BAEF36}" destId="{1B7962DC-12DB-4D0E-9AD8-6D89B44747E9}" srcOrd="0" destOrd="0" presId="urn:microsoft.com/office/officeart/2008/layout/LinedList"/>
    <dgm:cxn modelId="{25655EB2-9A1B-4495-8026-D214FB6A1296}" type="presOf" srcId="{B3D30BE4-D028-4E1E-BE98-522A146EEFC4}" destId="{F9A0531E-286E-41E1-A97D-402740116CCC}" srcOrd="0" destOrd="0" presId="urn:microsoft.com/office/officeart/2008/layout/LinedList"/>
    <dgm:cxn modelId="{B6D88ED7-5D30-4512-8EEE-60D90E917144}" srcId="{4CC61A6B-7834-4889-8A34-64128CAE4AE4}" destId="{EA30F495-6267-462C-AE9B-A722B6BAEF36}" srcOrd="0" destOrd="0" parTransId="{19345D76-F2CA-4090-8F6E-F4B715E53102}" sibTransId="{241BB4D0-B112-40DB-908F-4314C37EAA8E}"/>
    <dgm:cxn modelId="{9E610DF0-E18F-4182-B6EE-4F1AC9E86D95}" srcId="{4CC61A6B-7834-4889-8A34-64128CAE4AE4}" destId="{5BF7A6EB-E647-4380-81F3-22C888C743D5}" srcOrd="2" destOrd="0" parTransId="{7A36AAB7-AFCA-4935-90F5-444704C68292}" sibTransId="{687946AA-3DBF-405D-82D8-0C4FADCE855C}"/>
    <dgm:cxn modelId="{5A2AB6FB-DCCF-4F77-BDF2-8D25E1A7908A}" srcId="{4CC61A6B-7834-4889-8A34-64128CAE4AE4}" destId="{13445F2C-B812-4B28-899D-6CFFE8C98802}" srcOrd="1" destOrd="0" parTransId="{16CB070B-EF5B-49CB-92AF-99A04112810B}" sibTransId="{A1C7287E-1007-4F0C-8152-198B6EAB76AC}"/>
    <dgm:cxn modelId="{31ED3742-1DFB-412D-9C33-ADC4874A9433}" type="presParOf" srcId="{8DCFF392-1B19-4F01-BF4E-D90C1A4A6DB7}" destId="{CFC59BA8-E4C8-48AE-9C68-BE89122D1D9D}" srcOrd="0" destOrd="0" presId="urn:microsoft.com/office/officeart/2008/layout/LinedList"/>
    <dgm:cxn modelId="{E7BD9705-1418-4666-A0D4-D206D98DC477}" type="presParOf" srcId="{8DCFF392-1B19-4F01-BF4E-D90C1A4A6DB7}" destId="{D6A85DEA-CD29-41F6-8668-C6E0045401D6}" srcOrd="1" destOrd="0" presId="urn:microsoft.com/office/officeart/2008/layout/LinedList"/>
    <dgm:cxn modelId="{4AE1B837-356B-4310-92E4-5E26990BB811}" type="presParOf" srcId="{D6A85DEA-CD29-41F6-8668-C6E0045401D6}" destId="{1B7962DC-12DB-4D0E-9AD8-6D89B44747E9}" srcOrd="0" destOrd="0" presId="urn:microsoft.com/office/officeart/2008/layout/LinedList"/>
    <dgm:cxn modelId="{62864AD8-E20C-4E59-8133-937B851B1281}" type="presParOf" srcId="{D6A85DEA-CD29-41F6-8668-C6E0045401D6}" destId="{F24726AE-53B9-4C2B-880E-860A8EEE75FB}" srcOrd="1" destOrd="0" presId="urn:microsoft.com/office/officeart/2008/layout/LinedList"/>
    <dgm:cxn modelId="{22BC1A8F-C516-48FB-8496-A6D605B50BDE}" type="presParOf" srcId="{8DCFF392-1B19-4F01-BF4E-D90C1A4A6DB7}" destId="{CD10F131-84C5-4A2B-8E2F-2C296AD33D8A}" srcOrd="2" destOrd="0" presId="urn:microsoft.com/office/officeart/2008/layout/LinedList"/>
    <dgm:cxn modelId="{11ECF415-3030-442B-910A-F5DAF91AC366}" type="presParOf" srcId="{8DCFF392-1B19-4F01-BF4E-D90C1A4A6DB7}" destId="{28B79CDE-1C6B-4D38-96AE-AF9DE3AE3200}" srcOrd="3" destOrd="0" presId="urn:microsoft.com/office/officeart/2008/layout/LinedList"/>
    <dgm:cxn modelId="{36DCDC96-F3C9-4AAB-B323-0C75B281EA77}" type="presParOf" srcId="{28B79CDE-1C6B-4D38-96AE-AF9DE3AE3200}" destId="{98D19FBE-C9CB-41FB-986A-B80A6E5B4112}" srcOrd="0" destOrd="0" presId="urn:microsoft.com/office/officeart/2008/layout/LinedList"/>
    <dgm:cxn modelId="{F670EA21-AB1C-48C1-8475-89BCDF99F86B}" type="presParOf" srcId="{28B79CDE-1C6B-4D38-96AE-AF9DE3AE3200}" destId="{3AFC00E4-BA27-47EB-B96A-355FE7D2EDC3}" srcOrd="1" destOrd="0" presId="urn:microsoft.com/office/officeart/2008/layout/LinedList"/>
    <dgm:cxn modelId="{8110581A-C22D-4741-AA69-50DA4E484B61}" type="presParOf" srcId="{8DCFF392-1B19-4F01-BF4E-D90C1A4A6DB7}" destId="{E051A1D1-62D5-4B33-B308-57B415590D1E}" srcOrd="4" destOrd="0" presId="urn:microsoft.com/office/officeart/2008/layout/LinedList"/>
    <dgm:cxn modelId="{B00D7E90-A04D-402E-BC50-FFAE4F49112F}" type="presParOf" srcId="{8DCFF392-1B19-4F01-BF4E-D90C1A4A6DB7}" destId="{354F3B54-3C92-430B-A3C6-06364106C548}" srcOrd="5" destOrd="0" presId="urn:microsoft.com/office/officeart/2008/layout/LinedList"/>
    <dgm:cxn modelId="{344F263A-DA2A-4542-BDCD-BEA94B677AD8}" type="presParOf" srcId="{354F3B54-3C92-430B-A3C6-06364106C548}" destId="{FFA48076-1EF7-4533-AB9C-E75EE454FE15}" srcOrd="0" destOrd="0" presId="urn:microsoft.com/office/officeart/2008/layout/LinedList"/>
    <dgm:cxn modelId="{C9EB57B4-FCC9-4CC3-947C-2ACB05307469}" type="presParOf" srcId="{354F3B54-3C92-430B-A3C6-06364106C548}" destId="{4DEFC86F-DA4C-4E1D-B0AC-504070D7DBC8}" srcOrd="1" destOrd="0" presId="urn:microsoft.com/office/officeart/2008/layout/LinedList"/>
    <dgm:cxn modelId="{AF2235B6-0BAD-4116-A510-0956B12CF261}" type="presParOf" srcId="{8DCFF392-1B19-4F01-BF4E-D90C1A4A6DB7}" destId="{2B520CA3-D6FC-4A3F-BEFE-06D7697762FF}" srcOrd="6" destOrd="0" presId="urn:microsoft.com/office/officeart/2008/layout/LinedList"/>
    <dgm:cxn modelId="{92585EEF-C611-4414-8671-A8AC9A230B3A}" type="presParOf" srcId="{8DCFF392-1B19-4F01-BF4E-D90C1A4A6DB7}" destId="{F73E34AC-3FC2-4092-925F-962BB20214FC}" srcOrd="7" destOrd="0" presId="urn:microsoft.com/office/officeart/2008/layout/LinedList"/>
    <dgm:cxn modelId="{D52184F1-F8FE-40E1-B6B0-273B82DCEDCC}" type="presParOf" srcId="{F73E34AC-3FC2-4092-925F-962BB20214FC}" destId="{F9A0531E-286E-41E1-A97D-402740116CCC}" srcOrd="0" destOrd="0" presId="urn:microsoft.com/office/officeart/2008/layout/LinedList"/>
    <dgm:cxn modelId="{833DD7CC-92CB-4AFE-8882-60DE98ED7076}" type="presParOf" srcId="{F73E34AC-3FC2-4092-925F-962BB20214FC}" destId="{E919AD49-2A12-4F9F-80CA-E5ADCED96B0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AF290C-AC27-4597-8AB0-B2AA73149D7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BB40B983-330B-4296-A511-23E91332BA33}">
      <dgm:prSet/>
      <dgm:spPr/>
      <dgm:t>
        <a:bodyPr/>
        <a:lstStyle/>
        <a:p>
          <a:r>
            <a:rPr lang="en-US"/>
            <a:t>Budget is balanced</a:t>
          </a:r>
        </a:p>
      </dgm:t>
    </dgm:pt>
    <dgm:pt modelId="{4D1546E7-B515-4DEA-AF3D-3EB88AC2DEF1}" type="parTrans" cxnId="{BFF24F51-EA69-42BF-BB96-852A8AAFCAA6}">
      <dgm:prSet/>
      <dgm:spPr/>
      <dgm:t>
        <a:bodyPr/>
        <a:lstStyle/>
        <a:p>
          <a:endParaRPr lang="en-US"/>
        </a:p>
      </dgm:t>
    </dgm:pt>
    <dgm:pt modelId="{3FAC32AD-1B12-4E13-BE4E-3C81EF9B272F}" type="sibTrans" cxnId="{BFF24F51-EA69-42BF-BB96-852A8AAFCAA6}">
      <dgm:prSet/>
      <dgm:spPr/>
      <dgm:t>
        <a:bodyPr/>
        <a:lstStyle/>
        <a:p>
          <a:endParaRPr lang="en-US"/>
        </a:p>
      </dgm:t>
    </dgm:pt>
    <dgm:pt modelId="{4EC93065-A74B-41BD-ACCB-E37EDBCF95B2}">
      <dgm:prSet/>
      <dgm:spPr/>
      <dgm:t>
        <a:bodyPr/>
        <a:lstStyle/>
        <a:p>
          <a:r>
            <a:rPr lang="en-US" dirty="0"/>
            <a:t>Confidentiality is important. Do not include Social Security numbers or birthdates.</a:t>
          </a:r>
        </a:p>
      </dgm:t>
    </dgm:pt>
    <dgm:pt modelId="{CFFDEC01-0EE8-4CE3-B32F-F5DAB1BAF179}" type="parTrans" cxnId="{00622BAD-B9F5-4AE6-BA23-E53DA35CFC6D}">
      <dgm:prSet/>
      <dgm:spPr/>
      <dgm:t>
        <a:bodyPr/>
        <a:lstStyle/>
        <a:p>
          <a:endParaRPr lang="en-US"/>
        </a:p>
      </dgm:t>
    </dgm:pt>
    <dgm:pt modelId="{61401CC7-7221-4FC2-BF6A-7225732A5534}" type="sibTrans" cxnId="{00622BAD-B9F5-4AE6-BA23-E53DA35CFC6D}">
      <dgm:prSet/>
      <dgm:spPr/>
      <dgm:t>
        <a:bodyPr/>
        <a:lstStyle/>
        <a:p>
          <a:endParaRPr lang="en-US"/>
        </a:p>
      </dgm:t>
    </dgm:pt>
    <dgm:pt modelId="{1283A1A3-3713-400B-9FF2-0E36A9F6C248}">
      <dgm:prSet/>
      <dgm:spPr/>
      <dgm:t>
        <a:bodyPr/>
        <a:lstStyle/>
        <a:p>
          <a:r>
            <a:rPr lang="en-US" dirty="0"/>
            <a:t>Receipts were uploaded to show what was purchased, along with cancelled checks/bank statements to show funds were expended</a:t>
          </a:r>
        </a:p>
      </dgm:t>
    </dgm:pt>
    <dgm:pt modelId="{DA34502C-5FAD-4893-9A0C-F2D4D5FB3BE4}" type="parTrans" cxnId="{470E7B60-3BAC-4EB7-B656-06229626940D}">
      <dgm:prSet/>
      <dgm:spPr/>
      <dgm:t>
        <a:bodyPr/>
        <a:lstStyle/>
        <a:p>
          <a:endParaRPr lang="en-US"/>
        </a:p>
      </dgm:t>
    </dgm:pt>
    <dgm:pt modelId="{311477B1-3006-4792-8EBF-A92BE9CF613C}" type="sibTrans" cxnId="{470E7B60-3BAC-4EB7-B656-06229626940D}">
      <dgm:prSet/>
      <dgm:spPr/>
      <dgm:t>
        <a:bodyPr/>
        <a:lstStyle/>
        <a:p>
          <a:endParaRPr lang="en-US"/>
        </a:p>
      </dgm:t>
    </dgm:pt>
    <dgm:pt modelId="{125CB9FE-5EF0-40F2-9B61-663FC558175A}">
      <dgm:prSet/>
      <dgm:spPr/>
      <dgm:t>
        <a:bodyPr/>
        <a:lstStyle/>
        <a:p>
          <a:r>
            <a:rPr lang="en-US" dirty="0"/>
            <a:t>Maintain records and receipts. </a:t>
          </a:r>
        </a:p>
        <a:p>
          <a:r>
            <a:rPr lang="en-US" dirty="0"/>
            <a:t>Keep for five years in case of audit.	</a:t>
          </a:r>
        </a:p>
      </dgm:t>
    </dgm:pt>
    <dgm:pt modelId="{C33B007C-88C7-4690-ADD3-1E03C4B6CF28}" type="parTrans" cxnId="{28E10819-3830-4D78-A520-64257F8B6098}">
      <dgm:prSet/>
      <dgm:spPr/>
      <dgm:t>
        <a:bodyPr/>
        <a:lstStyle/>
        <a:p>
          <a:endParaRPr lang="en-US"/>
        </a:p>
      </dgm:t>
    </dgm:pt>
    <dgm:pt modelId="{BD9A3E3B-F8A1-435C-8FC8-8D4D5FF521C6}" type="sibTrans" cxnId="{28E10819-3830-4D78-A520-64257F8B6098}">
      <dgm:prSet/>
      <dgm:spPr/>
      <dgm:t>
        <a:bodyPr/>
        <a:lstStyle/>
        <a:p>
          <a:endParaRPr lang="en-US"/>
        </a:p>
      </dgm:t>
    </dgm:pt>
    <dgm:pt modelId="{5C877806-4F34-4EE9-8380-0E5659287A0A}">
      <dgm:prSet/>
      <dgm:spPr/>
      <dgm:t>
        <a:bodyPr/>
        <a:lstStyle/>
        <a:p>
          <a:r>
            <a:rPr lang="en-US" dirty="0"/>
            <a:t>The Final Report </a:t>
          </a:r>
          <a:r>
            <a:rPr lang="en-US" b="1" i="1" u="sng" dirty="0"/>
            <a:t>must</a:t>
          </a:r>
          <a:r>
            <a:rPr lang="en-US" dirty="0"/>
            <a:t> match the project described in the Grant Application.</a:t>
          </a:r>
        </a:p>
      </dgm:t>
    </dgm:pt>
    <dgm:pt modelId="{6338D4C0-D9FD-4984-9FEE-BE3213E23CBF}" type="sibTrans" cxnId="{2047D995-406D-4DDF-A834-140283C4F93B}">
      <dgm:prSet/>
      <dgm:spPr/>
      <dgm:t>
        <a:bodyPr/>
        <a:lstStyle/>
        <a:p>
          <a:endParaRPr lang="en-US"/>
        </a:p>
      </dgm:t>
    </dgm:pt>
    <dgm:pt modelId="{CC34AEB7-DF71-4F95-A46C-7768718374EC}" type="parTrans" cxnId="{2047D995-406D-4DDF-A834-140283C4F93B}">
      <dgm:prSet/>
      <dgm:spPr/>
      <dgm:t>
        <a:bodyPr/>
        <a:lstStyle/>
        <a:p>
          <a:endParaRPr lang="en-US"/>
        </a:p>
      </dgm:t>
    </dgm:pt>
    <dgm:pt modelId="{C5E7C8B4-56C5-4590-B41B-C29C35E4FB6F}">
      <dgm:prSet/>
      <dgm:spPr/>
      <dgm:t>
        <a:bodyPr/>
        <a:lstStyle/>
        <a:p>
          <a:r>
            <a:rPr lang="en-US" dirty="0"/>
            <a:t>Club will be reimbursed up to the approved DDF amount IF PROOF OF FUNDS LEAVING CLUB’S ACCOUNT IS PROVIDED.</a:t>
          </a:r>
        </a:p>
      </dgm:t>
    </dgm:pt>
    <dgm:pt modelId="{04DFCD9D-E216-4CA5-97CC-F8789BE698C1}" type="parTrans" cxnId="{529F9869-77B6-439B-BFDA-AA975CA95B67}">
      <dgm:prSet/>
      <dgm:spPr/>
      <dgm:t>
        <a:bodyPr/>
        <a:lstStyle/>
        <a:p>
          <a:endParaRPr lang="en-US"/>
        </a:p>
      </dgm:t>
    </dgm:pt>
    <dgm:pt modelId="{6EF5FF46-39B2-4BBF-8DA0-8B58C94943D4}" type="sibTrans" cxnId="{529F9869-77B6-439B-BFDA-AA975CA95B67}">
      <dgm:prSet/>
      <dgm:spPr/>
      <dgm:t>
        <a:bodyPr/>
        <a:lstStyle/>
        <a:p>
          <a:endParaRPr lang="en-US"/>
        </a:p>
      </dgm:t>
    </dgm:pt>
    <dgm:pt modelId="{7C1596DD-56B8-4FA4-BAE4-C025A21027F4}" type="pres">
      <dgm:prSet presAssocID="{35AF290C-AC27-4597-8AB0-B2AA73149D75}" presName="diagram" presStyleCnt="0">
        <dgm:presLayoutVars>
          <dgm:dir/>
          <dgm:resizeHandles val="exact"/>
        </dgm:presLayoutVars>
      </dgm:prSet>
      <dgm:spPr/>
    </dgm:pt>
    <dgm:pt modelId="{873B538C-6450-4E25-9F82-1B03683D57A6}" type="pres">
      <dgm:prSet presAssocID="{BB40B983-330B-4296-A511-23E91332BA33}" presName="node" presStyleLbl="node1" presStyleIdx="0" presStyleCnt="6">
        <dgm:presLayoutVars>
          <dgm:bulletEnabled val="1"/>
        </dgm:presLayoutVars>
      </dgm:prSet>
      <dgm:spPr/>
    </dgm:pt>
    <dgm:pt modelId="{E5048A98-B42F-4EDC-B409-CEBFEEB9798E}" type="pres">
      <dgm:prSet presAssocID="{3FAC32AD-1B12-4E13-BE4E-3C81EF9B272F}" presName="sibTrans" presStyleCnt="0"/>
      <dgm:spPr/>
    </dgm:pt>
    <dgm:pt modelId="{1CAFFC15-1031-4978-BC39-96CC6AAA381D}" type="pres">
      <dgm:prSet presAssocID="{4EC93065-A74B-41BD-ACCB-E37EDBCF95B2}" presName="node" presStyleLbl="node1" presStyleIdx="1" presStyleCnt="6">
        <dgm:presLayoutVars>
          <dgm:bulletEnabled val="1"/>
        </dgm:presLayoutVars>
      </dgm:prSet>
      <dgm:spPr/>
    </dgm:pt>
    <dgm:pt modelId="{9695C1B8-F96D-4A74-B7FA-67136662915B}" type="pres">
      <dgm:prSet presAssocID="{61401CC7-7221-4FC2-BF6A-7225732A5534}" presName="sibTrans" presStyleCnt="0"/>
      <dgm:spPr/>
    </dgm:pt>
    <dgm:pt modelId="{2D9DD154-2A0D-472D-AF8E-91178C8C8337}" type="pres">
      <dgm:prSet presAssocID="{1283A1A3-3713-400B-9FF2-0E36A9F6C248}" presName="node" presStyleLbl="node1" presStyleIdx="2" presStyleCnt="6">
        <dgm:presLayoutVars>
          <dgm:bulletEnabled val="1"/>
        </dgm:presLayoutVars>
      </dgm:prSet>
      <dgm:spPr/>
    </dgm:pt>
    <dgm:pt modelId="{BEB1CAB1-D25E-4B5D-BDA4-190333FB5295}" type="pres">
      <dgm:prSet presAssocID="{311477B1-3006-4792-8EBF-A92BE9CF613C}" presName="sibTrans" presStyleCnt="0"/>
      <dgm:spPr/>
    </dgm:pt>
    <dgm:pt modelId="{45EC4129-BC2E-46FE-845D-899AF2B32A94}" type="pres">
      <dgm:prSet presAssocID="{125CB9FE-5EF0-40F2-9B61-663FC558175A}" presName="node" presStyleLbl="node1" presStyleIdx="3" presStyleCnt="6">
        <dgm:presLayoutVars>
          <dgm:bulletEnabled val="1"/>
        </dgm:presLayoutVars>
      </dgm:prSet>
      <dgm:spPr/>
    </dgm:pt>
    <dgm:pt modelId="{C59B44E4-0BB5-45E7-B13A-12771858A2AD}" type="pres">
      <dgm:prSet presAssocID="{BD9A3E3B-F8A1-435C-8FC8-8D4D5FF521C6}" presName="sibTrans" presStyleCnt="0"/>
      <dgm:spPr/>
    </dgm:pt>
    <dgm:pt modelId="{96C9D4D4-821D-407D-8080-D33285A02E80}" type="pres">
      <dgm:prSet presAssocID="{5C877806-4F34-4EE9-8380-0E5659287A0A}" presName="node" presStyleLbl="node1" presStyleIdx="4" presStyleCnt="6" custLinFactNeighborX="-350">
        <dgm:presLayoutVars>
          <dgm:bulletEnabled val="1"/>
        </dgm:presLayoutVars>
      </dgm:prSet>
      <dgm:spPr/>
    </dgm:pt>
    <dgm:pt modelId="{A92D4C56-F0E8-4DAB-9F9F-7BA31EE38755}" type="pres">
      <dgm:prSet presAssocID="{6338D4C0-D9FD-4984-9FEE-BE3213E23CBF}" presName="sibTrans" presStyleCnt="0"/>
      <dgm:spPr/>
    </dgm:pt>
    <dgm:pt modelId="{16DF21E0-A2F7-4FA4-A83D-ED5B6669AE49}" type="pres">
      <dgm:prSet presAssocID="{C5E7C8B4-56C5-4590-B41B-C29C35E4FB6F}" presName="node" presStyleLbl="node1" presStyleIdx="5" presStyleCnt="6">
        <dgm:presLayoutVars>
          <dgm:bulletEnabled val="1"/>
        </dgm:presLayoutVars>
      </dgm:prSet>
      <dgm:spPr/>
    </dgm:pt>
  </dgm:ptLst>
  <dgm:cxnLst>
    <dgm:cxn modelId="{8200DB18-9B84-40AC-B015-E3226C5A7AC4}" type="presOf" srcId="{4EC93065-A74B-41BD-ACCB-E37EDBCF95B2}" destId="{1CAFFC15-1031-4978-BC39-96CC6AAA381D}" srcOrd="0" destOrd="0" presId="urn:microsoft.com/office/officeart/2005/8/layout/default"/>
    <dgm:cxn modelId="{28E10819-3830-4D78-A520-64257F8B6098}" srcId="{35AF290C-AC27-4597-8AB0-B2AA73149D75}" destId="{125CB9FE-5EF0-40F2-9B61-663FC558175A}" srcOrd="3" destOrd="0" parTransId="{C33B007C-88C7-4690-ADD3-1E03C4B6CF28}" sibTransId="{BD9A3E3B-F8A1-435C-8FC8-8D4D5FF521C6}"/>
    <dgm:cxn modelId="{470E7B60-3BAC-4EB7-B656-06229626940D}" srcId="{35AF290C-AC27-4597-8AB0-B2AA73149D75}" destId="{1283A1A3-3713-400B-9FF2-0E36A9F6C248}" srcOrd="2" destOrd="0" parTransId="{DA34502C-5FAD-4893-9A0C-F2D4D5FB3BE4}" sibTransId="{311477B1-3006-4792-8EBF-A92BE9CF613C}"/>
    <dgm:cxn modelId="{C02FC564-E3D9-4A2E-A8EF-94A3FE716744}" type="presOf" srcId="{1283A1A3-3713-400B-9FF2-0E36A9F6C248}" destId="{2D9DD154-2A0D-472D-AF8E-91178C8C8337}" srcOrd="0" destOrd="0" presId="urn:microsoft.com/office/officeart/2005/8/layout/default"/>
    <dgm:cxn modelId="{529F9869-77B6-439B-BFDA-AA975CA95B67}" srcId="{35AF290C-AC27-4597-8AB0-B2AA73149D75}" destId="{C5E7C8B4-56C5-4590-B41B-C29C35E4FB6F}" srcOrd="5" destOrd="0" parTransId="{04DFCD9D-E216-4CA5-97CC-F8789BE698C1}" sibTransId="{6EF5FF46-39B2-4BBF-8DA0-8B58C94943D4}"/>
    <dgm:cxn modelId="{BFF24F51-EA69-42BF-BB96-852A8AAFCAA6}" srcId="{35AF290C-AC27-4597-8AB0-B2AA73149D75}" destId="{BB40B983-330B-4296-A511-23E91332BA33}" srcOrd="0" destOrd="0" parTransId="{4D1546E7-B515-4DEA-AF3D-3EB88AC2DEF1}" sibTransId="{3FAC32AD-1B12-4E13-BE4E-3C81EF9B272F}"/>
    <dgm:cxn modelId="{99B45851-9A68-43D1-B3C4-6558D1B72D61}" type="presOf" srcId="{125CB9FE-5EF0-40F2-9B61-663FC558175A}" destId="{45EC4129-BC2E-46FE-845D-899AF2B32A94}" srcOrd="0" destOrd="0" presId="urn:microsoft.com/office/officeart/2005/8/layout/default"/>
    <dgm:cxn modelId="{0AFFFF72-5774-43F1-AA27-A0F737636C03}" type="presOf" srcId="{C5E7C8B4-56C5-4590-B41B-C29C35E4FB6F}" destId="{16DF21E0-A2F7-4FA4-A83D-ED5B6669AE49}" srcOrd="0" destOrd="0" presId="urn:microsoft.com/office/officeart/2005/8/layout/default"/>
    <dgm:cxn modelId="{07DC1990-766D-49A6-B002-B15580292E67}" type="presOf" srcId="{5C877806-4F34-4EE9-8380-0E5659287A0A}" destId="{96C9D4D4-821D-407D-8080-D33285A02E80}" srcOrd="0" destOrd="0" presId="urn:microsoft.com/office/officeart/2005/8/layout/default"/>
    <dgm:cxn modelId="{2047D995-406D-4DDF-A834-140283C4F93B}" srcId="{35AF290C-AC27-4597-8AB0-B2AA73149D75}" destId="{5C877806-4F34-4EE9-8380-0E5659287A0A}" srcOrd="4" destOrd="0" parTransId="{CC34AEB7-DF71-4F95-A46C-7768718374EC}" sibTransId="{6338D4C0-D9FD-4984-9FEE-BE3213E23CBF}"/>
    <dgm:cxn modelId="{00622BAD-B9F5-4AE6-BA23-E53DA35CFC6D}" srcId="{35AF290C-AC27-4597-8AB0-B2AA73149D75}" destId="{4EC93065-A74B-41BD-ACCB-E37EDBCF95B2}" srcOrd="1" destOrd="0" parTransId="{CFFDEC01-0EE8-4CE3-B32F-F5DAB1BAF179}" sibTransId="{61401CC7-7221-4FC2-BF6A-7225732A5534}"/>
    <dgm:cxn modelId="{97EA19BF-EF1D-4131-AF73-764E02ED7E7A}" type="presOf" srcId="{35AF290C-AC27-4597-8AB0-B2AA73149D75}" destId="{7C1596DD-56B8-4FA4-BAE4-C025A21027F4}" srcOrd="0" destOrd="0" presId="urn:microsoft.com/office/officeart/2005/8/layout/default"/>
    <dgm:cxn modelId="{A0B39FCB-60B9-40B3-9435-55709AE94657}" type="presOf" srcId="{BB40B983-330B-4296-A511-23E91332BA33}" destId="{873B538C-6450-4E25-9F82-1B03683D57A6}" srcOrd="0" destOrd="0" presId="urn:microsoft.com/office/officeart/2005/8/layout/default"/>
    <dgm:cxn modelId="{71AC9B02-DF35-4500-B0E9-2107C7282589}" type="presParOf" srcId="{7C1596DD-56B8-4FA4-BAE4-C025A21027F4}" destId="{873B538C-6450-4E25-9F82-1B03683D57A6}" srcOrd="0" destOrd="0" presId="urn:microsoft.com/office/officeart/2005/8/layout/default"/>
    <dgm:cxn modelId="{4D71E873-6C21-472C-89FA-11310962C64D}" type="presParOf" srcId="{7C1596DD-56B8-4FA4-BAE4-C025A21027F4}" destId="{E5048A98-B42F-4EDC-B409-CEBFEEB9798E}" srcOrd="1" destOrd="0" presId="urn:microsoft.com/office/officeart/2005/8/layout/default"/>
    <dgm:cxn modelId="{E72E57C9-4EDC-497E-81B1-EF236194B42C}" type="presParOf" srcId="{7C1596DD-56B8-4FA4-BAE4-C025A21027F4}" destId="{1CAFFC15-1031-4978-BC39-96CC6AAA381D}" srcOrd="2" destOrd="0" presId="urn:microsoft.com/office/officeart/2005/8/layout/default"/>
    <dgm:cxn modelId="{7C095004-4123-4AA1-8FDC-38F8E42F5559}" type="presParOf" srcId="{7C1596DD-56B8-4FA4-BAE4-C025A21027F4}" destId="{9695C1B8-F96D-4A74-B7FA-67136662915B}" srcOrd="3" destOrd="0" presId="urn:microsoft.com/office/officeart/2005/8/layout/default"/>
    <dgm:cxn modelId="{3C20E79D-1AB2-40D4-8A08-2F80A714A980}" type="presParOf" srcId="{7C1596DD-56B8-4FA4-BAE4-C025A21027F4}" destId="{2D9DD154-2A0D-472D-AF8E-91178C8C8337}" srcOrd="4" destOrd="0" presId="urn:microsoft.com/office/officeart/2005/8/layout/default"/>
    <dgm:cxn modelId="{3F903840-1943-4B8A-B0B8-4F877C98C99A}" type="presParOf" srcId="{7C1596DD-56B8-4FA4-BAE4-C025A21027F4}" destId="{BEB1CAB1-D25E-4B5D-BDA4-190333FB5295}" srcOrd="5" destOrd="0" presId="urn:microsoft.com/office/officeart/2005/8/layout/default"/>
    <dgm:cxn modelId="{A5FFE9A4-C4AE-4F65-9EDA-A6031BBCD0E6}" type="presParOf" srcId="{7C1596DD-56B8-4FA4-BAE4-C025A21027F4}" destId="{45EC4129-BC2E-46FE-845D-899AF2B32A94}" srcOrd="6" destOrd="0" presId="urn:microsoft.com/office/officeart/2005/8/layout/default"/>
    <dgm:cxn modelId="{267B32C7-0A51-427D-ADDB-4EBECEA86F6F}" type="presParOf" srcId="{7C1596DD-56B8-4FA4-BAE4-C025A21027F4}" destId="{C59B44E4-0BB5-45E7-B13A-12771858A2AD}" srcOrd="7" destOrd="0" presId="urn:microsoft.com/office/officeart/2005/8/layout/default"/>
    <dgm:cxn modelId="{2BC2E8B7-C948-4050-B9F7-66B618333129}" type="presParOf" srcId="{7C1596DD-56B8-4FA4-BAE4-C025A21027F4}" destId="{96C9D4D4-821D-407D-8080-D33285A02E80}" srcOrd="8" destOrd="0" presId="urn:microsoft.com/office/officeart/2005/8/layout/default"/>
    <dgm:cxn modelId="{06F41A78-069A-455B-8E0D-2E3502697050}" type="presParOf" srcId="{7C1596DD-56B8-4FA4-BAE4-C025A21027F4}" destId="{A92D4C56-F0E8-4DAB-9F9F-7BA31EE38755}" srcOrd="9" destOrd="0" presId="urn:microsoft.com/office/officeart/2005/8/layout/default"/>
    <dgm:cxn modelId="{4FC2D295-7187-4921-BF92-66E47504B4B8}" type="presParOf" srcId="{7C1596DD-56B8-4FA4-BAE4-C025A21027F4}" destId="{16DF21E0-A2F7-4FA4-A83D-ED5B6669AE4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AF290C-AC27-4597-8AB0-B2AA73149D7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B40B983-330B-4296-A511-23E91332BA33}">
      <dgm:prSet custT="1"/>
      <dgm:spPr/>
      <dgm:t>
        <a:bodyPr/>
        <a:lstStyle/>
        <a:p>
          <a:r>
            <a:rPr lang="en-US" sz="3600" dirty="0"/>
            <a:t>Meet with Board:       Select project and partners</a:t>
          </a:r>
        </a:p>
      </dgm:t>
    </dgm:pt>
    <dgm:pt modelId="{4D1546E7-B515-4DEA-AF3D-3EB88AC2DEF1}" type="parTrans" cxnId="{BFF24F51-EA69-42BF-BB96-852A8AAFCAA6}">
      <dgm:prSet/>
      <dgm:spPr/>
      <dgm:t>
        <a:bodyPr/>
        <a:lstStyle/>
        <a:p>
          <a:endParaRPr lang="en-US"/>
        </a:p>
      </dgm:t>
    </dgm:pt>
    <dgm:pt modelId="{3FAC32AD-1B12-4E13-BE4E-3C81EF9B272F}" type="sibTrans" cxnId="{BFF24F51-EA69-42BF-BB96-852A8AAFCAA6}">
      <dgm:prSet/>
      <dgm:spPr/>
      <dgm:t>
        <a:bodyPr/>
        <a:lstStyle/>
        <a:p>
          <a:endParaRPr lang="en-US"/>
        </a:p>
      </dgm:t>
    </dgm:pt>
    <dgm:pt modelId="{4EC93065-A74B-41BD-ACCB-E37EDBCF95B2}">
      <dgm:prSet custT="1"/>
      <dgm:spPr/>
      <dgm:t>
        <a:bodyPr/>
        <a:lstStyle/>
        <a:p>
          <a:r>
            <a:rPr lang="en-US" sz="2800" dirty="0"/>
            <a:t>Enter Application on      </a:t>
          </a:r>
          <a:r>
            <a:rPr lang="en-US" sz="2800" dirty="0" err="1"/>
            <a:t>DACdb</a:t>
          </a:r>
          <a:r>
            <a:rPr lang="en-US" sz="2800" dirty="0"/>
            <a:t> Grants Module</a:t>
          </a:r>
        </a:p>
      </dgm:t>
    </dgm:pt>
    <dgm:pt modelId="{CFFDEC01-0EE8-4CE3-B32F-F5DAB1BAF179}" type="parTrans" cxnId="{00622BAD-B9F5-4AE6-BA23-E53DA35CFC6D}">
      <dgm:prSet/>
      <dgm:spPr/>
      <dgm:t>
        <a:bodyPr/>
        <a:lstStyle/>
        <a:p>
          <a:endParaRPr lang="en-US"/>
        </a:p>
      </dgm:t>
    </dgm:pt>
    <dgm:pt modelId="{61401CC7-7221-4FC2-BF6A-7225732A5534}" type="sibTrans" cxnId="{00622BAD-B9F5-4AE6-BA23-E53DA35CFC6D}">
      <dgm:prSet/>
      <dgm:spPr/>
      <dgm:t>
        <a:bodyPr/>
        <a:lstStyle/>
        <a:p>
          <a:endParaRPr lang="en-US"/>
        </a:p>
      </dgm:t>
    </dgm:pt>
    <dgm:pt modelId="{1283A1A3-3713-400B-9FF2-0E36A9F6C248}">
      <dgm:prSet custT="1"/>
      <dgm:spPr/>
      <dgm:t>
        <a:bodyPr/>
        <a:lstStyle/>
        <a:p>
          <a:r>
            <a:rPr lang="en-US" sz="3200" dirty="0"/>
            <a:t>Collect 2 Signatures on MOU and upload to Documents tab</a:t>
          </a:r>
        </a:p>
      </dgm:t>
    </dgm:pt>
    <dgm:pt modelId="{DA34502C-5FAD-4893-9A0C-F2D4D5FB3BE4}" type="parTrans" cxnId="{470E7B60-3BAC-4EB7-B656-06229626940D}">
      <dgm:prSet/>
      <dgm:spPr/>
      <dgm:t>
        <a:bodyPr/>
        <a:lstStyle/>
        <a:p>
          <a:endParaRPr lang="en-US"/>
        </a:p>
      </dgm:t>
    </dgm:pt>
    <dgm:pt modelId="{311477B1-3006-4792-8EBF-A92BE9CF613C}" type="sibTrans" cxnId="{470E7B60-3BAC-4EB7-B656-06229626940D}">
      <dgm:prSet/>
      <dgm:spPr/>
      <dgm:t>
        <a:bodyPr/>
        <a:lstStyle/>
        <a:p>
          <a:endParaRPr lang="en-US"/>
        </a:p>
      </dgm:t>
    </dgm:pt>
    <dgm:pt modelId="{125CB9FE-5EF0-40F2-9B61-663FC558175A}">
      <dgm:prSet custT="1"/>
      <dgm:spPr/>
      <dgm:t>
        <a:bodyPr/>
        <a:lstStyle/>
        <a:p>
          <a:r>
            <a:rPr lang="en-US" sz="3200" dirty="0"/>
            <a:t>Call us with questions, or for assistance. Wait for approval e-mail.</a:t>
          </a:r>
          <a:endParaRPr lang="en-US" sz="2400" dirty="0"/>
        </a:p>
      </dgm:t>
    </dgm:pt>
    <dgm:pt modelId="{C33B007C-88C7-4690-ADD3-1E03C4B6CF28}" type="parTrans" cxnId="{28E10819-3830-4D78-A520-64257F8B6098}">
      <dgm:prSet/>
      <dgm:spPr/>
      <dgm:t>
        <a:bodyPr/>
        <a:lstStyle/>
        <a:p>
          <a:endParaRPr lang="en-US"/>
        </a:p>
      </dgm:t>
    </dgm:pt>
    <dgm:pt modelId="{BD9A3E3B-F8A1-435C-8FC8-8D4D5FF521C6}" type="sibTrans" cxnId="{28E10819-3830-4D78-A520-64257F8B6098}">
      <dgm:prSet/>
      <dgm:spPr/>
      <dgm:t>
        <a:bodyPr/>
        <a:lstStyle/>
        <a:p>
          <a:endParaRPr lang="en-US"/>
        </a:p>
      </dgm:t>
    </dgm:pt>
    <dgm:pt modelId="{C32108A3-4793-410D-8D81-AF58B33D7EA7}" type="pres">
      <dgm:prSet presAssocID="{35AF290C-AC27-4597-8AB0-B2AA73149D75}" presName="linear" presStyleCnt="0">
        <dgm:presLayoutVars>
          <dgm:animLvl val="lvl"/>
          <dgm:resizeHandles val="exact"/>
        </dgm:presLayoutVars>
      </dgm:prSet>
      <dgm:spPr/>
    </dgm:pt>
    <dgm:pt modelId="{AFD542B9-6FA5-4B15-AC93-4C4A762C4A21}" type="pres">
      <dgm:prSet presAssocID="{BB40B983-330B-4296-A511-23E91332BA33}" presName="parentText" presStyleLbl="node1" presStyleIdx="0" presStyleCnt="4" custLinFactY="-31521" custLinFactNeighborX="-1034" custLinFactNeighborY="-100000">
        <dgm:presLayoutVars>
          <dgm:chMax val="0"/>
          <dgm:bulletEnabled val="1"/>
        </dgm:presLayoutVars>
      </dgm:prSet>
      <dgm:spPr/>
    </dgm:pt>
    <dgm:pt modelId="{FCE5A742-91AC-40F9-99FD-6349DC080A01}" type="pres">
      <dgm:prSet presAssocID="{3FAC32AD-1B12-4E13-BE4E-3C81EF9B272F}" presName="spacer" presStyleCnt="0"/>
      <dgm:spPr/>
    </dgm:pt>
    <dgm:pt modelId="{75F38FE3-84C5-4250-B173-1240265266CB}" type="pres">
      <dgm:prSet presAssocID="{4EC93065-A74B-41BD-ACCB-E37EDBCF95B2}" presName="parentText" presStyleLbl="node1" presStyleIdx="1" presStyleCnt="4" custScaleY="97114" custLinFactNeighborY="-45933">
        <dgm:presLayoutVars>
          <dgm:chMax val="0"/>
          <dgm:bulletEnabled val="1"/>
        </dgm:presLayoutVars>
      </dgm:prSet>
      <dgm:spPr/>
    </dgm:pt>
    <dgm:pt modelId="{A78131E1-F33B-456F-BCE9-6FAF1C262639}" type="pres">
      <dgm:prSet presAssocID="{61401CC7-7221-4FC2-BF6A-7225732A5534}" presName="spacer" presStyleCnt="0"/>
      <dgm:spPr/>
    </dgm:pt>
    <dgm:pt modelId="{8F49EF63-6863-4241-B915-CC60A6640363}" type="pres">
      <dgm:prSet presAssocID="{1283A1A3-3713-400B-9FF2-0E36A9F6C248}" presName="parentText" presStyleLbl="node1" presStyleIdx="2" presStyleCnt="4">
        <dgm:presLayoutVars>
          <dgm:chMax val="0"/>
          <dgm:bulletEnabled val="1"/>
        </dgm:presLayoutVars>
      </dgm:prSet>
      <dgm:spPr/>
    </dgm:pt>
    <dgm:pt modelId="{086F0D85-2EF9-44CC-BDC1-9099668E7A2D}" type="pres">
      <dgm:prSet presAssocID="{311477B1-3006-4792-8EBF-A92BE9CF613C}" presName="spacer" presStyleCnt="0"/>
      <dgm:spPr/>
    </dgm:pt>
    <dgm:pt modelId="{B7F6FCC9-0112-4CDD-8DED-9DFF4C8BB2A8}" type="pres">
      <dgm:prSet presAssocID="{125CB9FE-5EF0-40F2-9B61-663FC558175A}" presName="parentText" presStyleLbl="node1" presStyleIdx="3" presStyleCnt="4" custLinFactY="4150" custLinFactNeighborY="100000">
        <dgm:presLayoutVars>
          <dgm:chMax val="0"/>
          <dgm:bulletEnabled val="1"/>
        </dgm:presLayoutVars>
      </dgm:prSet>
      <dgm:spPr/>
    </dgm:pt>
  </dgm:ptLst>
  <dgm:cxnLst>
    <dgm:cxn modelId="{CF64CD00-1F5C-4B84-BAF9-51F22BC5C14F}" type="presOf" srcId="{BB40B983-330B-4296-A511-23E91332BA33}" destId="{AFD542B9-6FA5-4B15-AC93-4C4A762C4A21}" srcOrd="0" destOrd="0" presId="urn:microsoft.com/office/officeart/2005/8/layout/vList2"/>
    <dgm:cxn modelId="{28E10819-3830-4D78-A520-64257F8B6098}" srcId="{35AF290C-AC27-4597-8AB0-B2AA73149D75}" destId="{125CB9FE-5EF0-40F2-9B61-663FC558175A}" srcOrd="3" destOrd="0" parTransId="{C33B007C-88C7-4690-ADD3-1E03C4B6CF28}" sibTransId="{BD9A3E3B-F8A1-435C-8FC8-8D4D5FF521C6}"/>
    <dgm:cxn modelId="{470E7B60-3BAC-4EB7-B656-06229626940D}" srcId="{35AF290C-AC27-4597-8AB0-B2AA73149D75}" destId="{1283A1A3-3713-400B-9FF2-0E36A9F6C248}" srcOrd="2" destOrd="0" parTransId="{DA34502C-5FAD-4893-9A0C-F2D4D5FB3BE4}" sibTransId="{311477B1-3006-4792-8EBF-A92BE9CF613C}"/>
    <dgm:cxn modelId="{B743ED47-9ACA-4168-82A6-357FA82732CA}" type="presOf" srcId="{1283A1A3-3713-400B-9FF2-0E36A9F6C248}" destId="{8F49EF63-6863-4241-B915-CC60A6640363}" srcOrd="0" destOrd="0" presId="urn:microsoft.com/office/officeart/2005/8/layout/vList2"/>
    <dgm:cxn modelId="{BFF24F51-EA69-42BF-BB96-852A8AAFCAA6}" srcId="{35AF290C-AC27-4597-8AB0-B2AA73149D75}" destId="{BB40B983-330B-4296-A511-23E91332BA33}" srcOrd="0" destOrd="0" parTransId="{4D1546E7-B515-4DEA-AF3D-3EB88AC2DEF1}" sibTransId="{3FAC32AD-1B12-4E13-BE4E-3C81EF9B272F}"/>
    <dgm:cxn modelId="{CBC2A97D-754A-47F9-8D51-D5B12E4042F4}" type="presOf" srcId="{35AF290C-AC27-4597-8AB0-B2AA73149D75}" destId="{C32108A3-4793-410D-8D81-AF58B33D7EA7}" srcOrd="0" destOrd="0" presId="urn:microsoft.com/office/officeart/2005/8/layout/vList2"/>
    <dgm:cxn modelId="{CFB92FA4-429B-4199-A8DF-5E0CACBD6495}" type="presOf" srcId="{125CB9FE-5EF0-40F2-9B61-663FC558175A}" destId="{B7F6FCC9-0112-4CDD-8DED-9DFF4C8BB2A8}" srcOrd="0" destOrd="0" presId="urn:microsoft.com/office/officeart/2005/8/layout/vList2"/>
    <dgm:cxn modelId="{00622BAD-B9F5-4AE6-BA23-E53DA35CFC6D}" srcId="{35AF290C-AC27-4597-8AB0-B2AA73149D75}" destId="{4EC93065-A74B-41BD-ACCB-E37EDBCF95B2}" srcOrd="1" destOrd="0" parTransId="{CFFDEC01-0EE8-4CE3-B32F-F5DAB1BAF179}" sibTransId="{61401CC7-7221-4FC2-BF6A-7225732A5534}"/>
    <dgm:cxn modelId="{2AA9FCD2-B70D-4B32-A887-289C819EB691}" type="presOf" srcId="{4EC93065-A74B-41BD-ACCB-E37EDBCF95B2}" destId="{75F38FE3-84C5-4250-B173-1240265266CB}" srcOrd="0" destOrd="0" presId="urn:microsoft.com/office/officeart/2005/8/layout/vList2"/>
    <dgm:cxn modelId="{147A20B7-19E7-4EDC-B251-3BFD9E6FD0B9}" type="presParOf" srcId="{C32108A3-4793-410D-8D81-AF58B33D7EA7}" destId="{AFD542B9-6FA5-4B15-AC93-4C4A762C4A21}" srcOrd="0" destOrd="0" presId="urn:microsoft.com/office/officeart/2005/8/layout/vList2"/>
    <dgm:cxn modelId="{E6145AAD-B4DA-4CB7-879E-1996E92E99C9}" type="presParOf" srcId="{C32108A3-4793-410D-8D81-AF58B33D7EA7}" destId="{FCE5A742-91AC-40F9-99FD-6349DC080A01}" srcOrd="1" destOrd="0" presId="urn:microsoft.com/office/officeart/2005/8/layout/vList2"/>
    <dgm:cxn modelId="{07149071-57C4-44B2-8861-950F4D52E4F2}" type="presParOf" srcId="{C32108A3-4793-410D-8D81-AF58B33D7EA7}" destId="{75F38FE3-84C5-4250-B173-1240265266CB}" srcOrd="2" destOrd="0" presId="urn:microsoft.com/office/officeart/2005/8/layout/vList2"/>
    <dgm:cxn modelId="{27E485FB-30F2-445A-8AAC-68D9DB506CAF}" type="presParOf" srcId="{C32108A3-4793-410D-8D81-AF58B33D7EA7}" destId="{A78131E1-F33B-456F-BCE9-6FAF1C262639}" srcOrd="3" destOrd="0" presId="urn:microsoft.com/office/officeart/2005/8/layout/vList2"/>
    <dgm:cxn modelId="{A4EDA75B-2D5B-4BBA-A6EF-81DBB1992D38}" type="presParOf" srcId="{C32108A3-4793-410D-8D81-AF58B33D7EA7}" destId="{8F49EF63-6863-4241-B915-CC60A6640363}" srcOrd="4" destOrd="0" presId="urn:microsoft.com/office/officeart/2005/8/layout/vList2"/>
    <dgm:cxn modelId="{9821D7A2-EB37-4129-B136-96CF8FDB2B56}" type="presParOf" srcId="{C32108A3-4793-410D-8D81-AF58B33D7EA7}" destId="{086F0D85-2EF9-44CC-BDC1-9099668E7A2D}" srcOrd="5" destOrd="0" presId="urn:microsoft.com/office/officeart/2005/8/layout/vList2"/>
    <dgm:cxn modelId="{C49DB436-DB48-4ABC-A75A-5507CBECE29B}" type="presParOf" srcId="{C32108A3-4793-410D-8D81-AF58B33D7EA7}" destId="{B7F6FCC9-0112-4CDD-8DED-9DFF4C8BB2A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C22FE-A1BA-4B96-A216-C1B806A8DDD7}">
      <dsp:nvSpPr>
        <dsp:cNvPr id="0" name=""/>
        <dsp:cNvSpPr/>
      </dsp:nvSpPr>
      <dsp:spPr>
        <a:xfrm>
          <a:off x="0" y="738831"/>
          <a:ext cx="8058150"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i="1" kern="1200" dirty="0"/>
            <a:t>Qualify and Submit Application &amp; MOU  </a:t>
          </a:r>
          <a:endParaRPr lang="en-US" sz="2500" kern="1200" dirty="0"/>
        </a:p>
      </dsp:txBody>
      <dsp:txXfrm>
        <a:off x="29271" y="768102"/>
        <a:ext cx="7999608" cy="541083"/>
      </dsp:txXfrm>
    </dsp:sp>
    <dsp:sp modelId="{A075DB59-EF8A-4128-ACDF-D326C1110006}">
      <dsp:nvSpPr>
        <dsp:cNvPr id="0" name=""/>
        <dsp:cNvSpPr/>
      </dsp:nvSpPr>
      <dsp:spPr>
        <a:xfrm>
          <a:off x="0" y="1410456"/>
          <a:ext cx="8058150"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i="1" kern="1200" dirty="0"/>
            <a:t>Compile Club Projects &amp; Submit as a Block Grant Application</a:t>
          </a:r>
          <a:endParaRPr lang="en-US" sz="2500" kern="1200" dirty="0"/>
        </a:p>
      </dsp:txBody>
      <dsp:txXfrm>
        <a:off x="29271" y="1439727"/>
        <a:ext cx="7999608" cy="541083"/>
      </dsp:txXfrm>
    </dsp:sp>
    <dsp:sp modelId="{E3449706-589E-49F1-946E-B9F0A14D49FA}">
      <dsp:nvSpPr>
        <dsp:cNvPr id="0" name=""/>
        <dsp:cNvSpPr/>
      </dsp:nvSpPr>
      <dsp:spPr>
        <a:xfrm>
          <a:off x="0" y="2082081"/>
          <a:ext cx="8058150"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i="1" kern="1200" dirty="0"/>
            <a:t>District Receives Approval for Block Grant</a:t>
          </a:r>
          <a:endParaRPr lang="en-US" sz="2500" kern="1200" dirty="0"/>
        </a:p>
      </dsp:txBody>
      <dsp:txXfrm>
        <a:off x="29271" y="2111352"/>
        <a:ext cx="7999608" cy="541083"/>
      </dsp:txXfrm>
    </dsp:sp>
    <dsp:sp modelId="{204970D9-ADB5-4D5E-B060-D571A9AD5618}">
      <dsp:nvSpPr>
        <dsp:cNvPr id="0" name=""/>
        <dsp:cNvSpPr/>
      </dsp:nvSpPr>
      <dsp:spPr>
        <a:xfrm>
          <a:off x="0" y="2753706"/>
          <a:ext cx="8058150"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i="1" kern="1200" dirty="0"/>
            <a:t>Clubs Receive Approval Email and Execute</a:t>
          </a:r>
          <a:endParaRPr lang="en-US" sz="2500" kern="1200" dirty="0"/>
        </a:p>
      </dsp:txBody>
      <dsp:txXfrm>
        <a:off x="29271" y="2782977"/>
        <a:ext cx="7999608" cy="541083"/>
      </dsp:txXfrm>
    </dsp:sp>
    <dsp:sp modelId="{A68F6353-71E2-4E41-AD23-6BF5E087CC8C}">
      <dsp:nvSpPr>
        <dsp:cNvPr id="0" name=""/>
        <dsp:cNvSpPr/>
      </dsp:nvSpPr>
      <dsp:spPr>
        <a:xfrm>
          <a:off x="0" y="3436361"/>
          <a:ext cx="8058150"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i="1" kern="1200" dirty="0"/>
            <a:t>File Final Report and Get Paid</a:t>
          </a:r>
          <a:endParaRPr lang="en-US" sz="2500" kern="1200" dirty="0"/>
        </a:p>
      </dsp:txBody>
      <dsp:txXfrm>
        <a:off x="29271" y="3465632"/>
        <a:ext cx="7999608" cy="5410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A07E7-EBFF-415C-AFDC-16A38B1D4A9A}">
      <dsp:nvSpPr>
        <dsp:cNvPr id="0" name=""/>
        <dsp:cNvSpPr/>
      </dsp:nvSpPr>
      <dsp:spPr>
        <a:xfrm>
          <a:off x="936" y="94701"/>
          <a:ext cx="3653759" cy="219225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Communities are improved and needs are met.    </a:t>
          </a:r>
          <a:r>
            <a:rPr lang="en-US" sz="2700" b="1" kern="1200" dirty="0">
              <a:latin typeface="Arial" panose="020B0604020202020204" pitchFamily="34" charset="0"/>
              <a:cs typeface="Arial" panose="020B0604020202020204" pitchFamily="34" charset="0"/>
            </a:rPr>
            <a:t>43 PROJECTS!</a:t>
          </a:r>
        </a:p>
      </dsp:txBody>
      <dsp:txXfrm>
        <a:off x="936" y="94701"/>
        <a:ext cx="3653759" cy="2192255"/>
      </dsp:txXfrm>
    </dsp:sp>
    <dsp:sp modelId="{9CE1CC05-7B8B-4B20-A41F-345ACB502CAD}">
      <dsp:nvSpPr>
        <dsp:cNvPr id="0" name=""/>
        <dsp:cNvSpPr/>
      </dsp:nvSpPr>
      <dsp:spPr>
        <a:xfrm>
          <a:off x="4020071" y="94701"/>
          <a:ext cx="3653759" cy="2192255"/>
        </a:xfrm>
        <a:prstGeom prst="rect">
          <a:avLst/>
        </a:prstGeom>
        <a:gradFill rotWithShape="0">
          <a:gsLst>
            <a:gs pos="0">
              <a:schemeClr val="accent2">
                <a:hueOff val="-482067"/>
                <a:satOff val="-3308"/>
                <a:lumOff val="1699"/>
                <a:alphaOff val="0"/>
                <a:satMod val="103000"/>
                <a:lumMod val="102000"/>
                <a:tint val="94000"/>
              </a:schemeClr>
            </a:gs>
            <a:gs pos="50000">
              <a:schemeClr val="accent2">
                <a:hueOff val="-482067"/>
                <a:satOff val="-3308"/>
                <a:lumOff val="1699"/>
                <a:alphaOff val="0"/>
                <a:satMod val="110000"/>
                <a:lumMod val="100000"/>
                <a:shade val="100000"/>
              </a:schemeClr>
            </a:gs>
            <a:gs pos="100000">
              <a:schemeClr val="accent2">
                <a:hueOff val="-482067"/>
                <a:satOff val="-3308"/>
                <a:lumOff val="169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Rotarians doing good in the world.                                    </a:t>
          </a:r>
          <a:r>
            <a:rPr lang="en-US" sz="2700" b="1" kern="1200" dirty="0">
              <a:latin typeface="Arial" panose="020B0604020202020204" pitchFamily="34" charset="0"/>
              <a:cs typeface="Arial" panose="020B0604020202020204" pitchFamily="34" charset="0"/>
            </a:rPr>
            <a:t>$72,526 in DDF</a:t>
          </a:r>
        </a:p>
      </dsp:txBody>
      <dsp:txXfrm>
        <a:off x="4020071" y="94701"/>
        <a:ext cx="3653759" cy="2192255"/>
      </dsp:txXfrm>
    </dsp:sp>
    <dsp:sp modelId="{BD9A9AEF-AC56-4575-A612-48ECD88E51FA}">
      <dsp:nvSpPr>
        <dsp:cNvPr id="0" name=""/>
        <dsp:cNvSpPr/>
      </dsp:nvSpPr>
      <dsp:spPr>
        <a:xfrm>
          <a:off x="936" y="2652332"/>
          <a:ext cx="3653759" cy="2192255"/>
        </a:xfrm>
        <a:prstGeom prst="rect">
          <a:avLst/>
        </a:prstGeom>
        <a:gradFill rotWithShape="0">
          <a:gsLst>
            <a:gs pos="0">
              <a:schemeClr val="accent2">
                <a:hueOff val="-964133"/>
                <a:satOff val="-6616"/>
                <a:lumOff val="3399"/>
                <a:alphaOff val="0"/>
                <a:satMod val="103000"/>
                <a:lumMod val="102000"/>
                <a:tint val="94000"/>
              </a:schemeClr>
            </a:gs>
            <a:gs pos="50000">
              <a:schemeClr val="accent2">
                <a:hueOff val="-964133"/>
                <a:satOff val="-6616"/>
                <a:lumOff val="3399"/>
                <a:alphaOff val="0"/>
                <a:satMod val="110000"/>
                <a:lumMod val="100000"/>
                <a:shade val="100000"/>
              </a:schemeClr>
            </a:gs>
            <a:gs pos="100000">
              <a:schemeClr val="accent2">
                <a:hueOff val="-964133"/>
                <a:satOff val="-6616"/>
                <a:lumOff val="339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People of Action!</a:t>
          </a:r>
        </a:p>
        <a:p>
          <a:pPr marL="0" lvl="0" indent="0" algn="ctr" defTabSz="1200150">
            <a:lnSpc>
              <a:spcPct val="90000"/>
            </a:lnSpc>
            <a:spcBef>
              <a:spcPct val="0"/>
            </a:spcBef>
            <a:spcAft>
              <a:spcPct val="35000"/>
            </a:spcAft>
            <a:buNone/>
          </a:pPr>
          <a:r>
            <a:rPr lang="en-US" sz="2700" b="1" i="0" kern="1200" dirty="0">
              <a:latin typeface="Arial" panose="020B0604020202020204" pitchFamily="34" charset="0"/>
              <a:cs typeface="Arial" panose="020B0604020202020204" pitchFamily="34" charset="0"/>
            </a:rPr>
            <a:t> $55,179 in </a:t>
          </a:r>
        </a:p>
        <a:p>
          <a:pPr marL="0" lvl="0" indent="0" algn="ctr" defTabSz="1200150">
            <a:lnSpc>
              <a:spcPct val="90000"/>
            </a:lnSpc>
            <a:spcBef>
              <a:spcPct val="0"/>
            </a:spcBef>
            <a:spcAft>
              <a:spcPct val="35000"/>
            </a:spcAft>
            <a:buNone/>
          </a:pPr>
          <a:r>
            <a:rPr lang="en-US" sz="2700" b="1" i="0" kern="1200" dirty="0">
              <a:latin typeface="Arial" panose="020B0604020202020204" pitchFamily="34" charset="0"/>
              <a:cs typeface="Arial" panose="020B0604020202020204" pitchFamily="34" charset="0"/>
            </a:rPr>
            <a:t>additional Funds</a:t>
          </a:r>
          <a:endParaRPr lang="en-US" sz="2700" b="1" kern="1200" dirty="0">
            <a:latin typeface="Arial" panose="020B0604020202020204" pitchFamily="34" charset="0"/>
            <a:cs typeface="Arial" panose="020B0604020202020204" pitchFamily="34" charset="0"/>
          </a:endParaRPr>
        </a:p>
      </dsp:txBody>
      <dsp:txXfrm>
        <a:off x="936" y="2652332"/>
        <a:ext cx="3653759" cy="2192255"/>
      </dsp:txXfrm>
    </dsp:sp>
    <dsp:sp modelId="{E5241403-DA32-43C2-A509-0BE42786FBE9}">
      <dsp:nvSpPr>
        <dsp:cNvPr id="0" name=""/>
        <dsp:cNvSpPr/>
      </dsp:nvSpPr>
      <dsp:spPr>
        <a:xfrm>
          <a:off x="4020071" y="2652332"/>
          <a:ext cx="3653759" cy="2192255"/>
        </a:xfrm>
        <a:prstGeom prst="rect">
          <a:avLst/>
        </a:prstGeom>
        <a:gradFill rotWithShape="0">
          <a:gsLst>
            <a:gs pos="0">
              <a:schemeClr val="accent2">
                <a:hueOff val="-1446200"/>
                <a:satOff val="-9924"/>
                <a:lumOff val="5098"/>
                <a:alphaOff val="0"/>
                <a:satMod val="103000"/>
                <a:lumMod val="102000"/>
                <a:tint val="94000"/>
              </a:schemeClr>
            </a:gs>
            <a:gs pos="50000">
              <a:schemeClr val="accent2">
                <a:hueOff val="-1446200"/>
                <a:satOff val="-9924"/>
                <a:lumOff val="5098"/>
                <a:alphaOff val="0"/>
                <a:satMod val="110000"/>
                <a:lumMod val="100000"/>
                <a:shade val="100000"/>
              </a:schemeClr>
            </a:gs>
            <a:gs pos="100000">
              <a:schemeClr val="accent2">
                <a:hueOff val="-1446200"/>
                <a:satOff val="-9924"/>
                <a:lumOff val="509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You inspire others to give, serve and partner with Rotary</a:t>
          </a:r>
        </a:p>
        <a:p>
          <a:pPr marL="0" lvl="0" indent="0" algn="ctr" defTabSz="1200150">
            <a:lnSpc>
              <a:spcPct val="90000"/>
            </a:lnSpc>
            <a:spcBef>
              <a:spcPct val="0"/>
            </a:spcBef>
            <a:spcAft>
              <a:spcPct val="35000"/>
            </a:spcAft>
            <a:buNone/>
          </a:pPr>
          <a:r>
            <a:rPr lang="en-US" sz="2700" b="1" kern="1200" dirty="0">
              <a:latin typeface="Arial" panose="020B0604020202020204" pitchFamily="34" charset="0"/>
              <a:cs typeface="Arial" panose="020B0604020202020204" pitchFamily="34" charset="0"/>
            </a:rPr>
            <a:t>$</a:t>
          </a:r>
          <a:r>
            <a:rPr lang="en-US" sz="2700" b="1" i="0" kern="1200" dirty="0">
              <a:latin typeface="Arial" panose="020B0604020202020204" pitchFamily="34" charset="0"/>
              <a:cs typeface="Arial" panose="020B0604020202020204" pitchFamily="34" charset="0"/>
            </a:rPr>
            <a:t>120,000+ on District Projects</a:t>
          </a:r>
          <a:endParaRPr lang="en-US" sz="2700" kern="1200" dirty="0">
            <a:latin typeface="Arial" panose="020B0604020202020204" pitchFamily="34" charset="0"/>
            <a:cs typeface="Arial" panose="020B0604020202020204" pitchFamily="34" charset="0"/>
          </a:endParaRPr>
        </a:p>
      </dsp:txBody>
      <dsp:txXfrm>
        <a:off x="4020071" y="2652332"/>
        <a:ext cx="3653759" cy="21922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542B9-6FA5-4B15-AC93-4C4A762C4A21}">
      <dsp:nvSpPr>
        <dsp:cNvPr id="0" name=""/>
        <dsp:cNvSpPr/>
      </dsp:nvSpPr>
      <dsp:spPr>
        <a:xfrm>
          <a:off x="0" y="78939"/>
          <a:ext cx="4697730" cy="129782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US" sz="1800" kern="1200" dirty="0"/>
        </a:p>
        <a:p>
          <a:pPr marL="0" lvl="0" indent="0" algn="l" defTabSz="800100">
            <a:lnSpc>
              <a:spcPct val="90000"/>
            </a:lnSpc>
            <a:spcBef>
              <a:spcPct val="0"/>
            </a:spcBef>
            <a:spcAft>
              <a:spcPct val="35000"/>
            </a:spcAft>
            <a:buNone/>
          </a:pPr>
          <a:r>
            <a:rPr lang="en-US" sz="1800" kern="1200" dirty="0"/>
            <a:t>Collect TWO signatures. </a:t>
          </a:r>
        </a:p>
        <a:p>
          <a:pPr marL="0" lvl="0" indent="0" algn="l" defTabSz="800100">
            <a:lnSpc>
              <a:spcPct val="90000"/>
            </a:lnSpc>
            <a:spcBef>
              <a:spcPct val="0"/>
            </a:spcBef>
            <a:spcAft>
              <a:spcPct val="35000"/>
            </a:spcAft>
            <a:buNone/>
          </a:pPr>
          <a:endParaRPr lang="en-US" sz="1800" kern="1200" dirty="0"/>
        </a:p>
      </dsp:txBody>
      <dsp:txXfrm>
        <a:off x="63354" y="142293"/>
        <a:ext cx="4571022" cy="1171114"/>
      </dsp:txXfrm>
    </dsp:sp>
    <dsp:sp modelId="{75F38FE3-84C5-4250-B173-1240265266CB}">
      <dsp:nvSpPr>
        <dsp:cNvPr id="0" name=""/>
        <dsp:cNvSpPr/>
      </dsp:nvSpPr>
      <dsp:spPr>
        <a:xfrm>
          <a:off x="0" y="1428601"/>
          <a:ext cx="4697730" cy="1297822"/>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Upload signed MOU to the Documents tab of your application in </a:t>
          </a:r>
          <a:r>
            <a:rPr lang="en-US" sz="1800" kern="1200" dirty="0" err="1"/>
            <a:t>DACdb</a:t>
          </a:r>
          <a:r>
            <a:rPr lang="en-US" sz="1800" kern="1200" dirty="0"/>
            <a:t>.   </a:t>
          </a:r>
        </a:p>
      </dsp:txBody>
      <dsp:txXfrm>
        <a:off x="63354" y="1491955"/>
        <a:ext cx="4571022" cy="1171114"/>
      </dsp:txXfrm>
    </dsp:sp>
    <dsp:sp modelId="{8F49EF63-6863-4241-B915-CC60A6640363}">
      <dsp:nvSpPr>
        <dsp:cNvPr id="0" name=""/>
        <dsp:cNvSpPr/>
      </dsp:nvSpPr>
      <dsp:spPr>
        <a:xfrm>
          <a:off x="0" y="2778263"/>
          <a:ext cx="4697730" cy="1297822"/>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YES! You may e-mail, or fax the MOU                  to Hunt Thornhill </a:t>
          </a:r>
          <a:r>
            <a:rPr lang="en-US" sz="1800" b="1" kern="1200" dirty="0">
              <a:solidFill>
                <a:srgbClr val="0000CC"/>
              </a:solidFill>
              <a:latin typeface="Book Antiqua" panose="02040602050305030304" pitchFamily="18" charset="0"/>
              <a:cs typeface="Aharoni" panose="020B0604020202020204" pitchFamily="2" charset="-79"/>
              <a:hlinkClick xmlns:r="http://schemas.openxmlformats.org/officeDocument/2006/relationships" r:id="rId1">
                <a:extLst>
                  <a:ext uri="{A12FA001-AC4F-418D-AE19-62706E023703}">
                    <ahyp:hlinkClr xmlns:ahyp="http://schemas.microsoft.com/office/drawing/2018/hyperlinkcolor" val="tx"/>
                  </a:ext>
                </a:extLst>
              </a:hlinkClick>
            </a:rPr>
            <a:t>Hunt.Thornhill@swflant.navy.mil</a:t>
          </a:r>
          <a:r>
            <a:rPr lang="en-US" sz="1800" b="1" kern="1200" dirty="0">
              <a:solidFill>
                <a:srgbClr val="0000CC"/>
              </a:solidFill>
              <a:latin typeface="Book Antiqua" panose="02040602050305030304" pitchFamily="18" charset="0"/>
              <a:cs typeface="Aharoni" panose="020B0604020202020204" pitchFamily="2" charset="-79"/>
            </a:rPr>
            <a:t> </a:t>
          </a:r>
          <a:r>
            <a:rPr lang="en-US" sz="1800" kern="1200" dirty="0"/>
            <a:t>or Joy Hurst for assistance  </a:t>
          </a:r>
          <a:r>
            <a:rPr lang="en-US" sz="1800" kern="1200" dirty="0">
              <a:latin typeface="Book Antiqua" panose="02040602050305030304" pitchFamily="18" charset="0"/>
              <a:hlinkClick xmlns:r="http://schemas.openxmlformats.org/officeDocument/2006/relationships" r:id="rId2"/>
            </a:rPr>
            <a:t>joycfp@windstream.net</a:t>
          </a:r>
          <a:endParaRPr lang="en-US" sz="1800" kern="1200" dirty="0">
            <a:latin typeface="Book Antiqua" panose="02040602050305030304" pitchFamily="18" charset="0"/>
          </a:endParaRPr>
        </a:p>
      </dsp:txBody>
      <dsp:txXfrm>
        <a:off x="63354" y="2841617"/>
        <a:ext cx="4571022" cy="1171114"/>
      </dsp:txXfrm>
    </dsp:sp>
    <dsp:sp modelId="{B7F6FCC9-0112-4CDD-8DED-9DFF4C8BB2A8}">
      <dsp:nvSpPr>
        <dsp:cNvPr id="0" name=""/>
        <dsp:cNvSpPr/>
      </dsp:nvSpPr>
      <dsp:spPr>
        <a:xfrm>
          <a:off x="0" y="4127926"/>
          <a:ext cx="4697730" cy="129782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MOU DUE: 	</a:t>
          </a:r>
          <a:r>
            <a:rPr lang="en-US" sz="1800" b="1" kern="1200" dirty="0"/>
            <a:t>July 15th  </a:t>
          </a:r>
          <a:r>
            <a:rPr lang="en-US" sz="1800" kern="1200" dirty="0"/>
            <a:t>	</a:t>
          </a:r>
        </a:p>
      </dsp:txBody>
      <dsp:txXfrm>
        <a:off x="63354" y="4191280"/>
        <a:ext cx="4571022" cy="11711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59BA8-E4C8-48AE-9C68-BE89122D1D9D}">
      <dsp:nvSpPr>
        <dsp:cNvPr id="0" name=""/>
        <dsp:cNvSpPr/>
      </dsp:nvSpPr>
      <dsp:spPr>
        <a:xfrm>
          <a:off x="0" y="0"/>
          <a:ext cx="78867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7962DC-12DB-4D0E-9AD8-6D89B44747E9}">
      <dsp:nvSpPr>
        <dsp:cNvPr id="0" name=""/>
        <dsp:cNvSpPr/>
      </dsp:nvSpPr>
      <dsp:spPr>
        <a:xfrm>
          <a:off x="0" y="0"/>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a:t>
          </a:r>
          <a:r>
            <a:rPr lang="en-US" sz="1900" b="1" kern="1200"/>
            <a:t>The Problem </a:t>
          </a:r>
          <a:r>
            <a:rPr lang="en-US" sz="1900" kern="1200"/>
            <a:t>–Demonstrate the severity of the problem and the lack of other resources to address it.  Use quantitative and qualitative data.</a:t>
          </a:r>
        </a:p>
      </dsp:txBody>
      <dsp:txXfrm>
        <a:off x="0" y="0"/>
        <a:ext cx="7886700" cy="1087834"/>
      </dsp:txXfrm>
    </dsp:sp>
    <dsp:sp modelId="{CD10F131-84C5-4A2B-8E2F-2C296AD33D8A}">
      <dsp:nvSpPr>
        <dsp:cNvPr id="0" name=""/>
        <dsp:cNvSpPr/>
      </dsp:nvSpPr>
      <dsp:spPr>
        <a:xfrm>
          <a:off x="0" y="1087834"/>
          <a:ext cx="78867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D19FBE-C9CB-41FB-986A-B80A6E5B4112}">
      <dsp:nvSpPr>
        <dsp:cNvPr id="0" name=""/>
        <dsp:cNvSpPr/>
      </dsp:nvSpPr>
      <dsp:spPr>
        <a:xfrm>
          <a:off x="0" y="1087834"/>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a:t>
          </a:r>
          <a:r>
            <a:rPr lang="en-US" sz="1900" b="1" kern="1200"/>
            <a:t>Impact</a:t>
          </a:r>
          <a:r>
            <a:rPr lang="en-US" sz="1900" kern="1200"/>
            <a:t>–Explain the project’s impact on the beneficiaries…how many will be impacted, how significantly, and for how long?</a:t>
          </a:r>
        </a:p>
      </dsp:txBody>
      <dsp:txXfrm>
        <a:off x="0" y="1087834"/>
        <a:ext cx="7886700" cy="1087834"/>
      </dsp:txXfrm>
    </dsp:sp>
    <dsp:sp modelId="{E051A1D1-62D5-4B33-B308-57B415590D1E}">
      <dsp:nvSpPr>
        <dsp:cNvPr id="0" name=""/>
        <dsp:cNvSpPr/>
      </dsp:nvSpPr>
      <dsp:spPr>
        <a:xfrm>
          <a:off x="0" y="2175669"/>
          <a:ext cx="78867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A48076-1EF7-4533-AB9C-E75EE454FE15}">
      <dsp:nvSpPr>
        <dsp:cNvPr id="0" name=""/>
        <dsp:cNvSpPr/>
      </dsp:nvSpPr>
      <dsp:spPr>
        <a:xfrm>
          <a:off x="0" y="2175669"/>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a:t>
          </a:r>
          <a:r>
            <a:rPr lang="en-US" sz="1900" b="1" kern="1200" dirty="0"/>
            <a:t>Volunteer Involvement </a:t>
          </a:r>
          <a:r>
            <a:rPr lang="en-US" sz="1900" kern="1200" dirty="0"/>
            <a:t>–Explain how Rotary volunteers will be involved in the project…..  how many, number of hours, doing what.</a:t>
          </a:r>
        </a:p>
      </dsp:txBody>
      <dsp:txXfrm>
        <a:off x="0" y="2175669"/>
        <a:ext cx="7886700" cy="1087834"/>
      </dsp:txXfrm>
    </dsp:sp>
    <dsp:sp modelId="{2B520CA3-D6FC-4A3F-BEFE-06D7697762FF}">
      <dsp:nvSpPr>
        <dsp:cNvPr id="0" name=""/>
        <dsp:cNvSpPr/>
      </dsp:nvSpPr>
      <dsp:spPr>
        <a:xfrm>
          <a:off x="0" y="3263503"/>
          <a:ext cx="78867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A0531E-286E-41E1-A97D-402740116CCC}">
      <dsp:nvSpPr>
        <dsp:cNvPr id="0" name=""/>
        <dsp:cNvSpPr/>
      </dsp:nvSpPr>
      <dsp:spPr>
        <a:xfrm>
          <a:off x="0" y="3263503"/>
          <a:ext cx="78867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a:t>
          </a:r>
          <a:r>
            <a:rPr lang="en-US" sz="1900" b="1" kern="1200" dirty="0"/>
            <a:t>Public Image Impact </a:t>
          </a:r>
          <a:r>
            <a:rPr lang="en-US" sz="1900" kern="1200" dirty="0"/>
            <a:t>–Explain how you will build community awareness of the problem and Rotary’s role in addressing it. Signage: “This project was made possible in part by a grant from the Rotary Foundation of Rotary International”</a:t>
          </a:r>
        </a:p>
      </dsp:txBody>
      <dsp:txXfrm>
        <a:off x="0" y="3263503"/>
        <a:ext cx="7886700" cy="10878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B538C-6450-4E25-9F82-1B03683D57A6}">
      <dsp:nvSpPr>
        <dsp:cNvPr id="0" name=""/>
        <dsp:cNvSpPr/>
      </dsp:nvSpPr>
      <dsp:spPr>
        <a:xfrm>
          <a:off x="0" y="351118"/>
          <a:ext cx="2561209" cy="15367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Budget is balanced</a:t>
          </a:r>
        </a:p>
      </dsp:txBody>
      <dsp:txXfrm>
        <a:off x="0" y="351118"/>
        <a:ext cx="2561209" cy="1536725"/>
      </dsp:txXfrm>
    </dsp:sp>
    <dsp:sp modelId="{1CAFFC15-1031-4978-BC39-96CC6AAA381D}">
      <dsp:nvSpPr>
        <dsp:cNvPr id="0" name=""/>
        <dsp:cNvSpPr/>
      </dsp:nvSpPr>
      <dsp:spPr>
        <a:xfrm>
          <a:off x="2817330" y="351118"/>
          <a:ext cx="2561209" cy="1536725"/>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Confidentiality is important. Do not include Social Security numbers or birthdates.</a:t>
          </a:r>
        </a:p>
      </dsp:txBody>
      <dsp:txXfrm>
        <a:off x="2817330" y="351118"/>
        <a:ext cx="2561209" cy="1536725"/>
      </dsp:txXfrm>
    </dsp:sp>
    <dsp:sp modelId="{2D9DD154-2A0D-472D-AF8E-91178C8C8337}">
      <dsp:nvSpPr>
        <dsp:cNvPr id="0" name=""/>
        <dsp:cNvSpPr/>
      </dsp:nvSpPr>
      <dsp:spPr>
        <a:xfrm>
          <a:off x="5634661" y="351118"/>
          <a:ext cx="2561209" cy="1536725"/>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Receipts were uploaded to show what was purchased, along with cancelled checks/bank statements to show funds were expended</a:t>
          </a:r>
        </a:p>
      </dsp:txBody>
      <dsp:txXfrm>
        <a:off x="5634661" y="351118"/>
        <a:ext cx="2561209" cy="1536725"/>
      </dsp:txXfrm>
    </dsp:sp>
    <dsp:sp modelId="{45EC4129-BC2E-46FE-845D-899AF2B32A94}">
      <dsp:nvSpPr>
        <dsp:cNvPr id="0" name=""/>
        <dsp:cNvSpPr/>
      </dsp:nvSpPr>
      <dsp:spPr>
        <a:xfrm>
          <a:off x="0" y="2143965"/>
          <a:ext cx="2561209" cy="1536725"/>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Maintain records and receipts. </a:t>
          </a:r>
        </a:p>
        <a:p>
          <a:pPr marL="0" lvl="0" indent="0" algn="ctr" defTabSz="755650">
            <a:lnSpc>
              <a:spcPct val="90000"/>
            </a:lnSpc>
            <a:spcBef>
              <a:spcPct val="0"/>
            </a:spcBef>
            <a:spcAft>
              <a:spcPct val="35000"/>
            </a:spcAft>
            <a:buNone/>
          </a:pPr>
          <a:r>
            <a:rPr lang="en-US" sz="1700" kern="1200" dirty="0"/>
            <a:t>Keep for five years in case of audit.	</a:t>
          </a:r>
        </a:p>
      </dsp:txBody>
      <dsp:txXfrm>
        <a:off x="0" y="2143965"/>
        <a:ext cx="2561209" cy="1536725"/>
      </dsp:txXfrm>
    </dsp:sp>
    <dsp:sp modelId="{96C9D4D4-821D-407D-8080-D33285A02E80}">
      <dsp:nvSpPr>
        <dsp:cNvPr id="0" name=""/>
        <dsp:cNvSpPr/>
      </dsp:nvSpPr>
      <dsp:spPr>
        <a:xfrm>
          <a:off x="2808366" y="2143965"/>
          <a:ext cx="2561209" cy="1536725"/>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The Final Report </a:t>
          </a:r>
          <a:r>
            <a:rPr lang="en-US" sz="1700" b="1" i="1" u="sng" kern="1200" dirty="0"/>
            <a:t>must</a:t>
          </a:r>
          <a:r>
            <a:rPr lang="en-US" sz="1700" kern="1200" dirty="0"/>
            <a:t> match the project described in the Grant Application.</a:t>
          </a:r>
        </a:p>
      </dsp:txBody>
      <dsp:txXfrm>
        <a:off x="2808366" y="2143965"/>
        <a:ext cx="2561209" cy="1536725"/>
      </dsp:txXfrm>
    </dsp:sp>
    <dsp:sp modelId="{16DF21E0-A2F7-4FA4-A83D-ED5B6669AE49}">
      <dsp:nvSpPr>
        <dsp:cNvPr id="0" name=""/>
        <dsp:cNvSpPr/>
      </dsp:nvSpPr>
      <dsp:spPr>
        <a:xfrm>
          <a:off x="5634661" y="2143965"/>
          <a:ext cx="2561209" cy="153672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Club will be reimbursed up to the approved DDF amount IF PROOF OF FUNDS LEAVING CLUB’S ACCOUNT IS PROVIDED.</a:t>
          </a:r>
        </a:p>
      </dsp:txBody>
      <dsp:txXfrm>
        <a:off x="5634661" y="2143965"/>
        <a:ext cx="2561209" cy="15367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542B9-6FA5-4B15-AC93-4C4A762C4A21}">
      <dsp:nvSpPr>
        <dsp:cNvPr id="0" name=""/>
        <dsp:cNvSpPr/>
      </dsp:nvSpPr>
      <dsp:spPr>
        <a:xfrm>
          <a:off x="0" y="0"/>
          <a:ext cx="4697730" cy="145114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Meet with Board:       Select project and partners</a:t>
          </a:r>
        </a:p>
      </dsp:txBody>
      <dsp:txXfrm>
        <a:off x="70839" y="70839"/>
        <a:ext cx="4556052" cy="1309470"/>
      </dsp:txXfrm>
    </dsp:sp>
    <dsp:sp modelId="{75F38FE3-84C5-4250-B173-1240265266CB}">
      <dsp:nvSpPr>
        <dsp:cNvPr id="0" name=""/>
        <dsp:cNvSpPr/>
      </dsp:nvSpPr>
      <dsp:spPr>
        <a:xfrm>
          <a:off x="0" y="1456810"/>
          <a:ext cx="4697730" cy="1409268"/>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Enter Application on      </a:t>
          </a:r>
          <a:r>
            <a:rPr lang="en-US" sz="2800" kern="1200" dirty="0" err="1"/>
            <a:t>DACdb</a:t>
          </a:r>
          <a:r>
            <a:rPr lang="en-US" sz="2800" kern="1200" dirty="0"/>
            <a:t> Grants Module</a:t>
          </a:r>
        </a:p>
      </dsp:txBody>
      <dsp:txXfrm>
        <a:off x="68795" y="1525605"/>
        <a:ext cx="4560140" cy="1271678"/>
      </dsp:txXfrm>
    </dsp:sp>
    <dsp:sp modelId="{8F49EF63-6863-4241-B915-CC60A6640363}">
      <dsp:nvSpPr>
        <dsp:cNvPr id="0" name=""/>
        <dsp:cNvSpPr/>
      </dsp:nvSpPr>
      <dsp:spPr>
        <a:xfrm>
          <a:off x="0" y="2880795"/>
          <a:ext cx="4697730" cy="1451148"/>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Collect 2 Signatures on MOU and upload to Documents tab</a:t>
          </a:r>
        </a:p>
      </dsp:txBody>
      <dsp:txXfrm>
        <a:off x="70839" y="2951634"/>
        <a:ext cx="4556052" cy="1309470"/>
      </dsp:txXfrm>
    </dsp:sp>
    <dsp:sp modelId="{B7F6FCC9-0112-4CDD-8DED-9DFF4C8BB2A8}">
      <dsp:nvSpPr>
        <dsp:cNvPr id="0" name=""/>
        <dsp:cNvSpPr/>
      </dsp:nvSpPr>
      <dsp:spPr>
        <a:xfrm>
          <a:off x="0" y="4342237"/>
          <a:ext cx="4697730" cy="145114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Call us with questions, or for assistance. Wait for approval e-mail.</a:t>
          </a:r>
          <a:endParaRPr lang="en-US" sz="2400" kern="1200" dirty="0"/>
        </a:p>
      </dsp:txBody>
      <dsp:txXfrm>
        <a:off x="70839" y="4413076"/>
        <a:ext cx="4556052" cy="13094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C84D04-C23B-4729-9C4A-7B802018A08E}" type="datetimeFigureOut">
              <a:rPr lang="en-US" smtClean="0"/>
              <a:t>6/15/2022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28BBE9-F069-4649-B86D-3B7174D26D27}" type="slidenum">
              <a:rPr lang="en-US" smtClean="0"/>
              <a:t>‹#›</a:t>
            </a:fld>
            <a:endParaRPr lang="en-US"/>
          </a:p>
        </p:txBody>
      </p:sp>
    </p:spTree>
    <p:extLst>
      <p:ext uri="{BB962C8B-B14F-4D97-AF65-F5344CB8AC3E}">
        <p14:creationId xmlns:p14="http://schemas.microsoft.com/office/powerpoint/2010/main" val="357678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EH: </a:t>
            </a:r>
            <a:r>
              <a:rPr lang="en-US" dirty="0"/>
              <a:t>On behalf of District Governor Elect Steve Barnes, welcome to the 2020 Grant Management Seminar!</a:t>
            </a:r>
            <a:endParaRPr lang="en-US" i="1" dirty="0"/>
          </a:p>
        </p:txBody>
      </p:sp>
      <p:sp>
        <p:nvSpPr>
          <p:cNvPr id="4" name="Slide Number Placeholder 3"/>
          <p:cNvSpPr>
            <a:spLocks noGrp="1"/>
          </p:cNvSpPr>
          <p:nvPr>
            <p:ph type="sldNum" sz="quarter" idx="10"/>
          </p:nvPr>
        </p:nvSpPr>
        <p:spPr/>
        <p:txBody>
          <a:bodyPr/>
          <a:lstStyle/>
          <a:p>
            <a:fld id="{2C28BBE9-F069-4649-B86D-3B7174D26D27}" type="slidenum">
              <a:rPr lang="en-US" smtClean="0"/>
              <a:t>1</a:t>
            </a:fld>
            <a:endParaRPr lang="en-US"/>
          </a:p>
        </p:txBody>
      </p:sp>
    </p:spTree>
    <p:extLst>
      <p:ext uri="{BB962C8B-B14F-4D97-AF65-F5344CB8AC3E}">
        <p14:creationId xmlns:p14="http://schemas.microsoft.com/office/powerpoint/2010/main" val="130818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JH: </a:t>
            </a:r>
            <a:r>
              <a:rPr lang="en-US" i="0" dirty="0"/>
              <a:t>Q. HOW IS THAT WORKING OUT, YOU ASK?  AWESOME!  I’M SO PROUD OF YOU!       </a:t>
            </a:r>
            <a:r>
              <a:rPr lang="en-US" i="1" dirty="0"/>
              <a:t>Click to add A+</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28BBE9-F069-4649-B86D-3B7174D2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841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JH:</a:t>
            </a:r>
            <a:r>
              <a:rPr lang="en-US" dirty="0"/>
              <a:t> What WE want you to get out of this session.</a:t>
            </a:r>
            <a:endParaRPr lang="en-US" i="0" dirty="0"/>
          </a:p>
        </p:txBody>
      </p:sp>
      <p:sp>
        <p:nvSpPr>
          <p:cNvPr id="4" name="Slide Number Placeholder 3"/>
          <p:cNvSpPr>
            <a:spLocks noGrp="1"/>
          </p:cNvSpPr>
          <p:nvPr>
            <p:ph type="sldNum" sz="quarter" idx="10"/>
          </p:nvPr>
        </p:nvSpPr>
        <p:spPr/>
        <p:txBody>
          <a:bodyPr/>
          <a:lstStyle/>
          <a:p>
            <a:fld id="{2C28BBE9-F069-4649-B86D-3B7174D26D27}" type="slidenum">
              <a:rPr lang="en-US" smtClean="0"/>
              <a:t>14</a:t>
            </a:fld>
            <a:endParaRPr lang="en-US" dirty="0"/>
          </a:p>
        </p:txBody>
      </p:sp>
    </p:spTree>
    <p:extLst>
      <p:ext uri="{BB962C8B-B14F-4D97-AF65-F5344CB8AC3E}">
        <p14:creationId xmlns:p14="http://schemas.microsoft.com/office/powerpoint/2010/main" val="41139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JH:</a:t>
            </a:r>
            <a:r>
              <a:rPr lang="en-US" dirty="0"/>
              <a:t> What WE want you to get out of this session.</a:t>
            </a:r>
            <a:endParaRPr lang="en-US" i="0" dirty="0"/>
          </a:p>
        </p:txBody>
      </p:sp>
      <p:sp>
        <p:nvSpPr>
          <p:cNvPr id="4" name="Slide Number Placeholder 3"/>
          <p:cNvSpPr>
            <a:spLocks noGrp="1"/>
          </p:cNvSpPr>
          <p:nvPr>
            <p:ph type="sldNum" sz="quarter" idx="10"/>
          </p:nvPr>
        </p:nvSpPr>
        <p:spPr/>
        <p:txBody>
          <a:bodyPr/>
          <a:lstStyle/>
          <a:p>
            <a:fld id="{2C28BBE9-F069-4649-B86D-3B7174D26D27}" type="slidenum">
              <a:rPr lang="en-US" smtClean="0"/>
              <a:t>15</a:t>
            </a:fld>
            <a:endParaRPr lang="en-US" dirty="0"/>
          </a:p>
        </p:txBody>
      </p:sp>
    </p:spTree>
    <p:extLst>
      <p:ext uri="{BB962C8B-B14F-4D97-AF65-F5344CB8AC3E}">
        <p14:creationId xmlns:p14="http://schemas.microsoft.com/office/powerpoint/2010/main" val="1651872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JH:</a:t>
            </a:r>
            <a:r>
              <a:rPr lang="en-US" dirty="0"/>
              <a:t> What WE want you to get out of this session.</a:t>
            </a:r>
            <a:endParaRPr lang="en-US" i="0" dirty="0"/>
          </a:p>
        </p:txBody>
      </p:sp>
      <p:sp>
        <p:nvSpPr>
          <p:cNvPr id="4" name="Slide Number Placeholder 3"/>
          <p:cNvSpPr>
            <a:spLocks noGrp="1"/>
          </p:cNvSpPr>
          <p:nvPr>
            <p:ph type="sldNum" sz="quarter" idx="10"/>
          </p:nvPr>
        </p:nvSpPr>
        <p:spPr/>
        <p:txBody>
          <a:bodyPr/>
          <a:lstStyle/>
          <a:p>
            <a:fld id="{2C28BBE9-F069-4649-B86D-3B7174D26D27}" type="slidenum">
              <a:rPr lang="en-US" smtClean="0"/>
              <a:t>16</a:t>
            </a:fld>
            <a:endParaRPr lang="en-US" dirty="0"/>
          </a:p>
        </p:txBody>
      </p:sp>
    </p:spTree>
    <p:extLst>
      <p:ext uri="{BB962C8B-B14F-4D97-AF65-F5344CB8AC3E}">
        <p14:creationId xmlns:p14="http://schemas.microsoft.com/office/powerpoint/2010/main" val="466791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EH: </a:t>
            </a:r>
            <a:r>
              <a:rPr lang="en-US" dirty="0"/>
              <a:t>We appreciate you taking time to join us for the annual Grant Management Training. We are looking forward to serving with you throughout the upcoming year. Before we introduce ourselves, we’d like to know a little something about all of you. </a:t>
            </a:r>
          </a:p>
          <a:p>
            <a:r>
              <a:rPr lang="en-US" dirty="0"/>
              <a:t>Show of hands please,  All who are ….</a:t>
            </a:r>
          </a:p>
          <a:p>
            <a:r>
              <a:rPr lang="en-US" dirty="0"/>
              <a:t>President Elects,        Foundation chairs,       District or Global Grant chairs,   service project chairs,  Treasurers</a:t>
            </a:r>
          </a:p>
          <a:p>
            <a:r>
              <a:rPr lang="en-US" dirty="0"/>
              <a:t>Who has completed a District or Global grant application or final report?</a:t>
            </a:r>
          </a:p>
          <a:p>
            <a:r>
              <a:rPr lang="en-US" dirty="0"/>
              <a:t>Last one… How many of you will be the one creating the District or Global Grant application this year?  Great! Thanks!</a:t>
            </a:r>
          </a:p>
        </p:txBody>
      </p:sp>
      <p:sp>
        <p:nvSpPr>
          <p:cNvPr id="4" name="Slide Number Placeholder 3"/>
          <p:cNvSpPr>
            <a:spLocks noGrp="1"/>
          </p:cNvSpPr>
          <p:nvPr>
            <p:ph type="sldNum" sz="quarter" idx="10"/>
          </p:nvPr>
        </p:nvSpPr>
        <p:spPr/>
        <p:txBody>
          <a:bodyPr/>
          <a:lstStyle/>
          <a:p>
            <a:fld id="{2C28BBE9-F069-4649-B86D-3B7174D26D27}" type="slidenum">
              <a:rPr lang="en-US" smtClean="0"/>
              <a:t>2</a:t>
            </a:fld>
            <a:endParaRPr lang="en-US"/>
          </a:p>
        </p:txBody>
      </p:sp>
    </p:spTree>
    <p:extLst>
      <p:ext uri="{BB962C8B-B14F-4D97-AF65-F5344CB8AC3E}">
        <p14:creationId xmlns:p14="http://schemas.microsoft.com/office/powerpoint/2010/main" val="849568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EH: </a:t>
            </a:r>
            <a:r>
              <a:rPr lang="en-US" dirty="0"/>
              <a:t>Let me introduce today’s trainers and then we’ll cover the one and only housekeeping item. I’m Elizabeth Hardin from the Rotary Club of Downtown Macon. I’ve been in Rotary for ____  years and my favorite thing about Rotary is _________.  I have the pleasure of serving as the District’s Foundation Chair.  With me is Joy Hurst from the Rotary Club of Centerville. Joy is a past Asst. District Governor who serves as our District Grants Chair, bravely taking our District from paper to paperless with the new On-Line Grants Module.</a:t>
            </a:r>
            <a:endParaRPr lang="en-US" i="1" dirty="0"/>
          </a:p>
        </p:txBody>
      </p:sp>
      <p:sp>
        <p:nvSpPr>
          <p:cNvPr id="4" name="Slide Number Placeholder 3"/>
          <p:cNvSpPr>
            <a:spLocks noGrp="1"/>
          </p:cNvSpPr>
          <p:nvPr>
            <p:ph type="sldNum" sz="quarter" idx="10"/>
          </p:nvPr>
        </p:nvSpPr>
        <p:spPr/>
        <p:txBody>
          <a:bodyPr/>
          <a:lstStyle/>
          <a:p>
            <a:fld id="{2C28BBE9-F069-4649-B86D-3B7174D26D27}" type="slidenum">
              <a:rPr lang="en-US" smtClean="0"/>
              <a:t>3</a:t>
            </a:fld>
            <a:endParaRPr lang="en-US"/>
          </a:p>
        </p:txBody>
      </p:sp>
    </p:spTree>
    <p:extLst>
      <p:ext uri="{BB962C8B-B14F-4D97-AF65-F5344CB8AC3E}">
        <p14:creationId xmlns:p14="http://schemas.microsoft.com/office/powerpoint/2010/main" val="2833494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JH</a:t>
            </a:r>
            <a:r>
              <a:rPr lang="en-US" i="0" dirty="0"/>
              <a:t>: We appreciate you being here and we want to be sure your club receives credit for you attending Training.  If you already signed in, thank you. If not, just raise your hand and someone will bring a Sign In sheet to you. We don’t want to miss anyone!</a:t>
            </a:r>
          </a:p>
        </p:txBody>
      </p:sp>
      <p:sp>
        <p:nvSpPr>
          <p:cNvPr id="4" name="Slide Number Placeholder 3"/>
          <p:cNvSpPr>
            <a:spLocks noGrp="1"/>
          </p:cNvSpPr>
          <p:nvPr>
            <p:ph type="sldNum" sz="quarter" idx="10"/>
          </p:nvPr>
        </p:nvSpPr>
        <p:spPr/>
        <p:txBody>
          <a:bodyPr/>
          <a:lstStyle/>
          <a:p>
            <a:fld id="{2C28BBE9-F069-4649-B86D-3B7174D26D27}" type="slidenum">
              <a:rPr lang="en-US" smtClean="0"/>
              <a:t>4</a:t>
            </a:fld>
            <a:endParaRPr lang="en-US"/>
          </a:p>
        </p:txBody>
      </p:sp>
    </p:spTree>
    <p:extLst>
      <p:ext uri="{BB962C8B-B14F-4D97-AF65-F5344CB8AC3E}">
        <p14:creationId xmlns:p14="http://schemas.microsoft.com/office/powerpoint/2010/main" val="206225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JH: </a:t>
            </a:r>
            <a:r>
              <a:rPr lang="en-US" i="0" dirty="0"/>
              <a:t>What do we think YOU want to get out of today’s session?</a:t>
            </a:r>
            <a:endParaRPr lang="en-US" i="1" dirty="0"/>
          </a:p>
        </p:txBody>
      </p:sp>
      <p:sp>
        <p:nvSpPr>
          <p:cNvPr id="4" name="Slide Number Placeholder 3"/>
          <p:cNvSpPr>
            <a:spLocks noGrp="1"/>
          </p:cNvSpPr>
          <p:nvPr>
            <p:ph type="sldNum" sz="quarter" idx="10"/>
          </p:nvPr>
        </p:nvSpPr>
        <p:spPr/>
        <p:txBody>
          <a:bodyPr/>
          <a:lstStyle/>
          <a:p>
            <a:fld id="{2C28BBE9-F069-4649-B86D-3B7174D26D27}" type="slidenum">
              <a:rPr lang="en-US" smtClean="0"/>
              <a:t>5</a:t>
            </a:fld>
            <a:endParaRPr lang="en-US" dirty="0"/>
          </a:p>
        </p:txBody>
      </p:sp>
    </p:spTree>
    <p:extLst>
      <p:ext uri="{BB962C8B-B14F-4D97-AF65-F5344CB8AC3E}">
        <p14:creationId xmlns:p14="http://schemas.microsoft.com/office/powerpoint/2010/main" val="3038957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JH: </a:t>
            </a:r>
            <a:r>
              <a:rPr lang="en-US" i="0" dirty="0"/>
              <a:t>What do we think YOU want to get out of today’s session?</a:t>
            </a:r>
            <a:endParaRPr lang="en-US" i="1" dirty="0"/>
          </a:p>
        </p:txBody>
      </p:sp>
      <p:sp>
        <p:nvSpPr>
          <p:cNvPr id="4" name="Slide Number Placeholder 3"/>
          <p:cNvSpPr>
            <a:spLocks noGrp="1"/>
          </p:cNvSpPr>
          <p:nvPr>
            <p:ph type="sldNum" sz="quarter" idx="10"/>
          </p:nvPr>
        </p:nvSpPr>
        <p:spPr/>
        <p:txBody>
          <a:bodyPr/>
          <a:lstStyle/>
          <a:p>
            <a:fld id="{2C28BBE9-F069-4649-B86D-3B7174D26D27}" type="slidenum">
              <a:rPr lang="en-US" smtClean="0"/>
              <a:t>6</a:t>
            </a:fld>
            <a:endParaRPr lang="en-US" dirty="0"/>
          </a:p>
        </p:txBody>
      </p:sp>
    </p:spTree>
    <p:extLst>
      <p:ext uri="{BB962C8B-B14F-4D97-AF65-F5344CB8AC3E}">
        <p14:creationId xmlns:p14="http://schemas.microsoft.com/office/powerpoint/2010/main" val="836451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28BBE9-F069-4649-B86D-3B7174D26D27}" type="slidenum">
              <a:rPr lang="en-US" smtClean="0"/>
              <a:t>8</a:t>
            </a:fld>
            <a:endParaRPr lang="en-US" dirty="0"/>
          </a:p>
        </p:txBody>
      </p:sp>
    </p:spTree>
    <p:extLst>
      <p:ext uri="{BB962C8B-B14F-4D97-AF65-F5344CB8AC3E}">
        <p14:creationId xmlns:p14="http://schemas.microsoft.com/office/powerpoint/2010/main" val="1142051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JH:</a:t>
            </a:r>
            <a:r>
              <a:rPr lang="en-US" dirty="0"/>
              <a:t> What WE want you to get out of this session.</a:t>
            </a:r>
            <a:endParaRPr lang="en-US" i="0" dirty="0"/>
          </a:p>
        </p:txBody>
      </p:sp>
      <p:sp>
        <p:nvSpPr>
          <p:cNvPr id="4" name="Slide Number Placeholder 3"/>
          <p:cNvSpPr>
            <a:spLocks noGrp="1"/>
          </p:cNvSpPr>
          <p:nvPr>
            <p:ph type="sldNum" sz="quarter" idx="10"/>
          </p:nvPr>
        </p:nvSpPr>
        <p:spPr/>
        <p:txBody>
          <a:bodyPr/>
          <a:lstStyle/>
          <a:p>
            <a:fld id="{2C28BBE9-F069-4649-B86D-3B7174D26D27}" type="slidenum">
              <a:rPr lang="en-US" smtClean="0"/>
              <a:t>9</a:t>
            </a:fld>
            <a:endParaRPr lang="en-US" dirty="0"/>
          </a:p>
        </p:txBody>
      </p:sp>
    </p:spTree>
    <p:extLst>
      <p:ext uri="{BB962C8B-B14F-4D97-AF65-F5344CB8AC3E}">
        <p14:creationId xmlns:p14="http://schemas.microsoft.com/office/powerpoint/2010/main" val="314729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JH: </a:t>
            </a:r>
            <a:r>
              <a:rPr lang="en-US" i="0" dirty="0"/>
              <a:t>Q. HOW IS THAT WORKING OUT, YOU ASK?  AWESOME!  I’M SO PROUD OF YOU!       </a:t>
            </a:r>
            <a:r>
              <a:rPr lang="en-US" i="1" dirty="0"/>
              <a:t>Click to add A+</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28BBE9-F069-4649-B86D-3B7174D2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30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smtClean="0"/>
              <a:t>6/15/2022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45071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B80C674-7DFC-42FE-B9CD-82963CDB1557}" type="datetimeFigureOut">
              <a:rPr lang="en-US" smtClean="0"/>
              <a:t>6/15/2022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10393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076456F-F47D-4F25-8053-2A695DA0CA7D}" type="datetimeFigureOut">
              <a:rPr lang="en-US" smtClean="0"/>
              <a:t>6/15/2022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86198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D6C7379-69CC-4837-9905-BEBA22830C8A}" type="datetimeFigureOut">
              <a:rPr lang="en-US" smtClean="0"/>
              <a:t>6/15/2022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097026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9EB8B7E-8AEE-4F10-BFEE-C999AD004D36}" type="datetimeFigureOut">
              <a:rPr lang="en-US" smtClean="0"/>
              <a:t>6/15/2022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4902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8668F3F9-58BC-440B-B37B-805B9055EF92}" type="datetimeFigureOut">
              <a:rPr lang="en-US" smtClean="0"/>
              <a:t>6/15/2022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03580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0D5A53AF-48EA-489D-8260-9DCAB666386A}" type="datetimeFigureOut">
              <a:rPr lang="en-US" smtClean="0"/>
              <a:t>6/15/2022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49981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6/15/2022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42209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07057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6" name="Rectangle 5"/>
          <p:cNvSpPr/>
          <p:nvPr userDrawn="1"/>
        </p:nvSpPr>
        <p:spPr>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70967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6" name="Rectangle 5"/>
          <p:cNvSpPr/>
          <p:nvPr userDrawn="1"/>
        </p:nvSpPr>
        <p:spPr>
          <a:xfrm>
            <a:off x="-76200" y="457200"/>
            <a:ext cx="9296400" cy="533400"/>
          </a:xfrm>
          <a:prstGeom prst="rect">
            <a:avLst/>
          </a:prstGeom>
          <a:solidFill>
            <a:srgbClr val="005DAA"/>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6988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t>6/15/2022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pic>
        <p:nvPicPr>
          <p:cNvPr id="2" name="Picture 1">
            <a:extLst>
              <a:ext uri="{FF2B5EF4-FFF2-40B4-BE49-F238E27FC236}">
                <a16:creationId xmlns:a16="http://schemas.microsoft.com/office/drawing/2014/main" id="{485E6CEC-04B3-4E94-825A-7EC0288C573C}"/>
              </a:ext>
            </a:extLst>
          </p:cNvPr>
          <p:cNvPicPr>
            <a:picLocks noChangeAspect="1"/>
          </p:cNvPicPr>
          <p:nvPr userDrawn="1"/>
        </p:nvPicPr>
        <p:blipFill>
          <a:blip r:embed="rId2"/>
          <a:stretch>
            <a:fillRect/>
          </a:stretch>
        </p:blipFill>
        <p:spPr>
          <a:xfrm>
            <a:off x="6179986" y="6188868"/>
            <a:ext cx="1614187" cy="608011"/>
          </a:xfrm>
          <a:prstGeom prst="rect">
            <a:avLst/>
          </a:prstGeom>
        </p:spPr>
      </p:pic>
    </p:spTree>
    <p:extLst>
      <p:ext uri="{BB962C8B-B14F-4D97-AF65-F5344CB8AC3E}">
        <p14:creationId xmlns:p14="http://schemas.microsoft.com/office/powerpoint/2010/main" val="29239384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6" name="Rectangle 5"/>
          <p:cNvSpPr/>
          <p:nvPr userDrawn="1"/>
        </p:nvSpPr>
        <p:spPr>
          <a:xfrm>
            <a:off x="-76200" y="457200"/>
            <a:ext cx="9296400" cy="53340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3455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6" name="Rectangle 5"/>
          <p:cNvSpPr/>
          <p:nvPr userDrawn="1"/>
        </p:nvSpPr>
        <p:spPr>
          <a:xfrm>
            <a:off x="-76200" y="457200"/>
            <a:ext cx="9296400" cy="533400"/>
          </a:xfrm>
          <a:prstGeom prst="rect">
            <a:avLst/>
          </a:prstGeom>
          <a:solidFill>
            <a:schemeClr val="accent3"/>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0880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6" name="Rectangle 5"/>
          <p:cNvSpPr/>
          <p:nvPr userDrawn="1"/>
        </p:nvSpPr>
        <p:spPr>
          <a:xfrm>
            <a:off x="-76200" y="457200"/>
            <a:ext cx="9296400" cy="533400"/>
          </a:xfrm>
          <a:prstGeom prst="rect">
            <a:avLst/>
          </a:prstGeom>
          <a:solidFill>
            <a:schemeClr val="accent6"/>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0211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6" name="Rectangle 5"/>
          <p:cNvSpPr/>
          <p:nvPr userDrawn="1"/>
        </p:nvSpPr>
        <p:spPr>
          <a:xfrm>
            <a:off x="-76200" y="457200"/>
            <a:ext cx="9296400" cy="533400"/>
          </a:xfrm>
          <a:prstGeom prst="rect">
            <a:avLst/>
          </a:prstGeom>
          <a:solidFill>
            <a:srgbClr val="D91B5C"/>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65234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6" name="Rectangle 5"/>
          <p:cNvSpPr/>
          <p:nvPr userDrawn="1"/>
        </p:nvSpPr>
        <p:spPr>
          <a:xfrm>
            <a:off x="-76200" y="457200"/>
            <a:ext cx="9296400" cy="533400"/>
          </a:xfrm>
          <a:prstGeom prst="rect">
            <a:avLst/>
          </a:prstGeom>
          <a:solidFill>
            <a:srgbClr val="872175"/>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hangingPunct="0"/>
            <a:endParaRPr lang="en-US" dirty="0">
              <a:solidFill>
                <a:prstClr val="white"/>
              </a:solidFill>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12650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9810175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86277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3600">
                <a:latin typeface="Arial Narrow"/>
                <a:cs typeface="Arial Narrow"/>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47906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3600">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85783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sz="3600">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4136975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smtClean="0"/>
              <a:t>6/15/2022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806646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1100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6674283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012856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1489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u="none">
                <a:ln>
                  <a:noFill/>
                </a:ln>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bwMode="auto">
          <a:xfrm>
            <a:off x="0" y="6019800"/>
            <a:ext cx="1447800" cy="838200"/>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548524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966736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228600" y="2147888"/>
            <a:ext cx="4229100" cy="4481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2147888"/>
            <a:ext cx="4229100" cy="4481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13773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083780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89143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86881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6/15/2022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525729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841974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8593137" cy="1143000"/>
          </a:xfrm>
        </p:spPr>
        <p:txBody>
          <a:bodyPr/>
          <a:lstStyle/>
          <a:p>
            <a:r>
              <a:rPr lang="en-US"/>
              <a:t>Click to edit Master title style</a:t>
            </a:r>
          </a:p>
        </p:txBody>
      </p:sp>
      <p:sp>
        <p:nvSpPr>
          <p:cNvPr id="3" name="Content Placeholder 2"/>
          <p:cNvSpPr>
            <a:spLocks noGrp="1"/>
          </p:cNvSpPr>
          <p:nvPr>
            <p:ph sz="half" idx="1"/>
          </p:nvPr>
        </p:nvSpPr>
        <p:spPr>
          <a:xfrm>
            <a:off x="228600" y="2147888"/>
            <a:ext cx="4229100" cy="379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10100" y="2147888"/>
            <a:ext cx="4229100" cy="3414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bwMode="auto">
          <a:xfrm>
            <a:off x="228600" y="6096000"/>
            <a:ext cx="1066800" cy="762000"/>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6774296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8593137" cy="1143000"/>
          </a:xfrm>
        </p:spPr>
        <p:txBody>
          <a:bodyPr/>
          <a:lstStyle/>
          <a:p>
            <a:r>
              <a:rPr lang="en-US"/>
              <a:t>Click to edit Master title style</a:t>
            </a:r>
          </a:p>
        </p:txBody>
      </p:sp>
      <p:sp>
        <p:nvSpPr>
          <p:cNvPr id="4" name="ClipArt Placeholder 3"/>
          <p:cNvSpPr>
            <a:spLocks noGrp="1"/>
          </p:cNvSpPr>
          <p:nvPr>
            <p:ph type="clipArt" sz="half" idx="2"/>
          </p:nvPr>
        </p:nvSpPr>
        <p:spPr>
          <a:xfrm>
            <a:off x="4610100" y="2147888"/>
            <a:ext cx="4229100" cy="4481512"/>
          </a:xfrm>
        </p:spPr>
        <p:txBody>
          <a:bodyPr/>
          <a:lstStyle/>
          <a:p>
            <a:pPr lvl="0"/>
            <a:r>
              <a:rPr lang="en-US" noProof="0"/>
              <a:t>Click icon to add online image</a:t>
            </a:r>
            <a:endParaRPr lang="en-US" noProof="0" dirty="0"/>
          </a:p>
        </p:txBody>
      </p:sp>
    </p:spTree>
    <p:extLst>
      <p:ext uri="{BB962C8B-B14F-4D97-AF65-F5344CB8AC3E}">
        <p14:creationId xmlns:p14="http://schemas.microsoft.com/office/powerpoint/2010/main" val="16683358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8593137" cy="1143000"/>
          </a:xfrm>
        </p:spPr>
        <p:txBody>
          <a:bodyPr/>
          <a:lstStyle/>
          <a:p>
            <a:r>
              <a:rPr lang="en-US"/>
              <a:t>Click to edit Master title style</a:t>
            </a:r>
          </a:p>
        </p:txBody>
      </p:sp>
      <p:sp>
        <p:nvSpPr>
          <p:cNvPr id="3" name="ClipArt Placeholder 2"/>
          <p:cNvSpPr>
            <a:spLocks noGrp="1"/>
          </p:cNvSpPr>
          <p:nvPr>
            <p:ph type="clipArt" sz="half" idx="1"/>
          </p:nvPr>
        </p:nvSpPr>
        <p:spPr>
          <a:xfrm>
            <a:off x="228600" y="2147888"/>
            <a:ext cx="4229100" cy="4481512"/>
          </a:xfrm>
        </p:spPr>
        <p:txBody>
          <a:bodyPr/>
          <a:lstStyle/>
          <a:p>
            <a:pPr lvl="0"/>
            <a:r>
              <a:rPr lang="en-US" noProof="0"/>
              <a:t>Click icon to add online image</a:t>
            </a:r>
            <a:endParaRPr lang="en-US" noProof="0" dirty="0"/>
          </a:p>
        </p:txBody>
      </p:sp>
      <p:sp>
        <p:nvSpPr>
          <p:cNvPr id="4" name="Text Placeholder 3"/>
          <p:cNvSpPr>
            <a:spLocks noGrp="1"/>
          </p:cNvSpPr>
          <p:nvPr>
            <p:ph type="body" sz="half" idx="2"/>
          </p:nvPr>
        </p:nvSpPr>
        <p:spPr>
          <a:xfrm>
            <a:off x="4610100" y="2147888"/>
            <a:ext cx="4229100" cy="4481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31460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8593137" cy="1143000"/>
          </a:xfrm>
        </p:spPr>
        <p:txBody>
          <a:bodyPr/>
          <a:lstStyle/>
          <a:p>
            <a:r>
              <a:rPr lang="en-US"/>
              <a:t>Click to edit Master title style</a:t>
            </a:r>
          </a:p>
        </p:txBody>
      </p:sp>
      <p:sp>
        <p:nvSpPr>
          <p:cNvPr id="3" name="ClipArt Placeholder 2"/>
          <p:cNvSpPr>
            <a:spLocks noGrp="1"/>
          </p:cNvSpPr>
          <p:nvPr>
            <p:ph type="clipArt" sz="half" idx="1"/>
          </p:nvPr>
        </p:nvSpPr>
        <p:spPr>
          <a:xfrm>
            <a:off x="228600" y="2147888"/>
            <a:ext cx="4229100" cy="4481512"/>
          </a:xfrm>
        </p:spPr>
        <p:txBody>
          <a:bodyPr/>
          <a:lstStyle/>
          <a:p>
            <a:pPr lvl="0"/>
            <a:endParaRPr lang="en-US" noProof="0" dirty="0"/>
          </a:p>
        </p:txBody>
      </p:sp>
      <p:sp>
        <p:nvSpPr>
          <p:cNvPr id="4" name="Text Placeholder 3"/>
          <p:cNvSpPr>
            <a:spLocks noGrp="1"/>
          </p:cNvSpPr>
          <p:nvPr>
            <p:ph type="body" sz="half" idx="2"/>
          </p:nvPr>
        </p:nvSpPr>
        <p:spPr>
          <a:xfrm>
            <a:off x="4610100" y="2147888"/>
            <a:ext cx="4229100" cy="4481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21833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592AD96-8DC2-4FB7-951E-5FC77E554F5D}" type="datetimeFigureOut">
              <a:rPr lang="en-US" smtClean="0"/>
              <a:t>6/15/2022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EBC41DA-08BC-49BE-A162-9F12C7F67E59}" type="slidenum">
              <a:rPr lang="en-US" smtClean="0"/>
              <a:t>‹#›</a:t>
            </a:fld>
            <a:endParaRPr lang="en-US"/>
          </a:p>
        </p:txBody>
      </p:sp>
    </p:spTree>
    <p:extLst>
      <p:ext uri="{BB962C8B-B14F-4D97-AF65-F5344CB8AC3E}">
        <p14:creationId xmlns:p14="http://schemas.microsoft.com/office/powerpoint/2010/main" val="39399231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2147888"/>
            <a:ext cx="4229100" cy="4481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10100" y="2147888"/>
            <a:ext cx="4229100" cy="4481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423276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4050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FD0D6-D5EB-4E82-A2B4-552BC0747B3C}"/>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5AE22101-C904-4E72-B806-A2AF1C29A674}"/>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40161251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2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9366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6/15/2022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429358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01426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66953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63553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16625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4055672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384966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61117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06228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9867240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781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t>6/15/2022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052508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5493435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8935304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854161"/>
      </p:ext>
    </p:extLst>
  </p:cSld>
  <p:clrMapOvr>
    <a:masterClrMapping/>
  </p:clrMapOvr>
  <p:transition spd="slow"/>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endParaRPr>
          </a:p>
        </p:txBody>
      </p:sp>
      <p:sp>
        <p:nvSpPr>
          <p:cNvPr id="5" name="Rectangle 4"/>
          <p:cNvSpPr/>
          <p:nvPr userDrawn="1"/>
        </p:nvSpPr>
        <p:spPr>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endParaRP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20442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667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2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71610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00408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52412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6497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endParaRPr>
          </a:p>
        </p:txBody>
      </p:sp>
      <p:sp>
        <p:nvSpPr>
          <p:cNvPr id="5" name="Rectangle 4"/>
          <p:cNvSpPr>
            <a:spLocks noChangeArrowheads="1"/>
          </p:cNvSpPr>
          <p:nvPr/>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5376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t>6/15/2022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028967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9989105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0876789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6386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89970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0879057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6658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9455910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5910416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1251384"/>
      </p:ext>
    </p:extLst>
  </p:cSld>
  <p:clrMapOvr>
    <a:masterClrMapping/>
  </p:clrMapOvr>
  <p:transition spd="slow"/>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endParaRPr>
          </a:p>
        </p:txBody>
      </p:sp>
      <p:sp>
        <p:nvSpPr>
          <p:cNvPr id="5" name="Rectangle 4"/>
          <p:cNvSpPr/>
          <p:nvPr userDrawn="1"/>
        </p:nvSpPr>
        <p:spPr>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endParaRPr lang="en-US" altLang="en-US" dirty="0">
              <a:solidFill>
                <a:srgbClr val="FFFFFF"/>
              </a:solidFill>
              <a:latin typeface="Calibri" pitchFamily="34" charset="0"/>
            </a:endParaRP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3585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7D1BD23-6E54-4D9D-AD88-A2813C73CC25}" type="datetimeFigureOut">
              <a:rPr lang="en-US" smtClean="0"/>
              <a:t>6/15/2022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39482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84031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09336-FA38-485A-9A8C-EEA56C4B01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B31A4E-C1A7-4CF5-8BF9-BC5B44931D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CD6B2F-73F2-42D9-8988-BDCB7738E84B}"/>
              </a:ext>
            </a:extLst>
          </p:cNvPr>
          <p:cNvSpPr>
            <a:spLocks noGrp="1"/>
          </p:cNvSpPr>
          <p:nvPr>
            <p:ph type="dt" sz="half" idx="10"/>
          </p:nvPr>
        </p:nvSpPr>
        <p:spPr/>
        <p:txBody>
          <a:bodyPr/>
          <a:lstStyle/>
          <a:p>
            <a:fld id="{2B0E9D7F-C938-4122-91DB-4F52AA12830A}" type="datetimeFigureOut">
              <a:rPr lang="en-US" smtClean="0"/>
              <a:t>6/15/2022</a:t>
            </a:fld>
            <a:endParaRPr lang="en-US"/>
          </a:p>
        </p:txBody>
      </p:sp>
      <p:sp>
        <p:nvSpPr>
          <p:cNvPr id="5" name="Footer Placeholder 4">
            <a:extLst>
              <a:ext uri="{FF2B5EF4-FFF2-40B4-BE49-F238E27FC236}">
                <a16:creationId xmlns:a16="http://schemas.microsoft.com/office/drawing/2014/main" id="{CBDB96FD-D15D-4B04-B735-3161ACB65E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E9D3E8-C10E-45CD-B6EF-66F5A1DC3A51}"/>
              </a:ext>
            </a:extLst>
          </p:cNvPr>
          <p:cNvSpPr>
            <a:spLocks noGrp="1"/>
          </p:cNvSpPr>
          <p:nvPr>
            <p:ph type="sldNum" sz="quarter" idx="12"/>
          </p:nvPr>
        </p:nvSpPr>
        <p:spPr/>
        <p:txBody>
          <a:bodyPr/>
          <a:lstStyle/>
          <a:p>
            <a:fld id="{9C454974-610E-410A-B603-E25D1CFFB874}" type="slidenum">
              <a:rPr lang="en-US" smtClean="0"/>
              <a:t>‹#›</a:t>
            </a:fld>
            <a:endParaRPr lang="en-US"/>
          </a:p>
        </p:txBody>
      </p:sp>
    </p:spTree>
    <p:extLst>
      <p:ext uri="{BB962C8B-B14F-4D97-AF65-F5344CB8AC3E}">
        <p14:creationId xmlns:p14="http://schemas.microsoft.com/office/powerpoint/2010/main" val="2690946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t>6/15/2022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74884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3.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image" Target="../media/image4.png"/><Relationship Id="rId2" Type="http://schemas.openxmlformats.org/officeDocument/2006/relationships/slideLayout" Target="../slideLayouts/slideLayout35.xml"/><Relationship Id="rId16" Type="http://schemas.openxmlformats.org/officeDocument/2006/relationships/theme" Target="../theme/theme3.xml"/><Relationship Id="rId20" Type="http://schemas.openxmlformats.org/officeDocument/2006/relationships/image" Target="../media/image7.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6.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8.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image" Target="../media/image8.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smtClean="0"/>
              <a:t>6/15/2022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80668648"/>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6934200" y="6477000"/>
            <a:ext cx="1752600" cy="138499"/>
          </a:xfrm>
          <a:prstGeom prst="rect">
            <a:avLst/>
          </a:prstGeom>
          <a:noFill/>
        </p:spPr>
        <p:txBody>
          <a:bodyPr wrap="square" lIns="0" tIns="0" rIns="0" bIns="0" rtlCol="0">
            <a:spAutoFit/>
          </a:bodyPr>
          <a:lstStyle/>
          <a:p>
            <a:pPr algn="r" eaLnBrk="0" hangingPunct="0"/>
            <a:r>
              <a:rPr lang="en-US" sz="900" dirty="0">
                <a:solidFill>
                  <a:srgbClr val="BCBDC0"/>
                </a:solidFill>
                <a:latin typeface="Arial Narrow"/>
                <a:cs typeface="Arial Narrow"/>
              </a:rPr>
              <a:t>DOING</a:t>
            </a:r>
            <a:r>
              <a:rPr lang="en-US" sz="900" baseline="0" dirty="0">
                <a:solidFill>
                  <a:srgbClr val="BCBDC0"/>
                </a:solidFill>
                <a:latin typeface="Arial Narrow"/>
                <a:cs typeface="Arial Narrow"/>
              </a:rPr>
              <a:t> GOOD IN THE WORLD </a:t>
            </a:r>
            <a:r>
              <a:rPr lang="en-US" sz="900" dirty="0">
                <a:solidFill>
                  <a:srgbClr val="BCBDC0"/>
                </a:solidFill>
                <a:latin typeface="Arial Narrow"/>
                <a:cs typeface="Arial Narrow"/>
              </a:rPr>
              <a:t>|  </a:t>
            </a:r>
            <a:fld id="{CF1A8821-C998-834A-B51E-54D54792926D}" type="slidenum">
              <a:rPr lang="en-US" sz="900" spc="300">
                <a:solidFill>
                  <a:srgbClr val="BCBDC0"/>
                </a:solidFill>
                <a:latin typeface="Arial Narrow"/>
                <a:ea typeface="ヒラギノ角ゴ Pro W3" charset="0"/>
                <a:cs typeface="Arial Narrow"/>
              </a:rPr>
              <a:pPr algn="r" eaLnBrk="0" hangingPunct="0"/>
              <a:t>‹#›</a:t>
            </a:fld>
            <a:r>
              <a:rPr lang="en-US" sz="900" spc="300" dirty="0">
                <a:solidFill>
                  <a:srgbClr val="BCBDC0"/>
                </a:solidFill>
                <a:latin typeface="Arial Narrow"/>
                <a:ea typeface="ヒラギノ角ゴ Pro W3" charset="0"/>
                <a:cs typeface="Arial Narrow"/>
              </a:rPr>
              <a:t>  </a:t>
            </a:r>
            <a:endParaRPr lang="en-US" sz="900" dirty="0">
              <a:solidFill>
                <a:srgbClr val="958D85"/>
              </a:solidFill>
              <a:latin typeface="Arial Narrow"/>
              <a:cs typeface="Arial Narrow"/>
            </a:endParaRPr>
          </a:p>
        </p:txBody>
      </p:sp>
      <p:pic>
        <p:nvPicPr>
          <p:cNvPr id="4" name="Picture 3"/>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458557" y="6173761"/>
            <a:ext cx="1172080" cy="441739"/>
          </a:xfrm>
          <a:prstGeom prst="rect">
            <a:avLst/>
          </a:prstGeom>
        </p:spPr>
      </p:pic>
    </p:spTree>
    <p:extLst>
      <p:ext uri="{BB962C8B-B14F-4D97-AF65-F5344CB8AC3E}">
        <p14:creationId xmlns:p14="http://schemas.microsoft.com/office/powerpoint/2010/main" val="127457414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910" r:id="rId13"/>
    <p:sldLayoutId id="2147483701" r:id="rId14"/>
    <p:sldLayoutId id="2147483702" r:id="rId15"/>
    <p:sldLayoutId id="2147483703" r:id="rId16"/>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TextBox 2"/>
          <p:cNvSpPr txBox="1"/>
          <p:nvPr userDrawn="1"/>
        </p:nvSpPr>
        <p:spPr>
          <a:xfrm>
            <a:off x="0" y="0"/>
            <a:ext cx="9144000" cy="5994378"/>
          </a:xfrm>
          <a:prstGeom prst="rect">
            <a:avLst/>
          </a:prstGeom>
          <a:solidFill>
            <a:srgbClr val="00B0F0"/>
          </a:solidFill>
        </p:spPr>
        <p:txBody>
          <a:bodyPr wrap="square" rtlCol="0">
            <a:spAutoFit/>
          </a:bodyPr>
          <a:lstStyle/>
          <a:p>
            <a:endParaRPr lang="en-US" dirty="0"/>
          </a:p>
        </p:txBody>
      </p:sp>
      <p:sp>
        <p:nvSpPr>
          <p:cNvPr id="2050" name="Rectangle 2"/>
          <p:cNvSpPr>
            <a:spLocks noGrp="1" noChangeArrowheads="1"/>
          </p:cNvSpPr>
          <p:nvPr>
            <p:ph type="title"/>
          </p:nvPr>
        </p:nvSpPr>
        <p:spPr bwMode="auto">
          <a:xfrm>
            <a:off x="237331" y="304800"/>
            <a:ext cx="859313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237331" y="1462088"/>
            <a:ext cx="8610600" cy="4481512"/>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3"/>
          </p:nvPr>
        </p:nvSpPr>
        <p:spPr>
          <a:xfrm>
            <a:off x="8748940" y="12914312"/>
            <a:ext cx="4963886" cy="14877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3074" name="Picture 2" descr="Presidential Theme 2016-17 "/>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239477" y="5994378"/>
            <a:ext cx="990600" cy="857588"/>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158" descr="C:\Users\meligon\Documents\DataRM\Hubbard\Finances\TRF100_logo_SPECS.jpg"/>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5334000" y="6096000"/>
            <a:ext cx="3513931" cy="755966"/>
          </a:xfrm>
          <a:prstGeom prst="rect">
            <a:avLst/>
          </a:prstGeom>
          <a:noFill/>
          <a:ln>
            <a:noFill/>
          </a:ln>
        </p:spPr>
      </p:pic>
    </p:spTree>
    <p:extLst>
      <p:ext uri="{BB962C8B-B14F-4D97-AF65-F5344CB8AC3E}">
        <p14:creationId xmlns:p14="http://schemas.microsoft.com/office/powerpoint/2010/main" val="393459280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Lst>
  <p:txStyles>
    <p:titleStyle>
      <a:lvl1pPr algn="l" rtl="0" eaLnBrk="1" fontAlgn="base" hangingPunct="1">
        <a:spcBef>
          <a:spcPct val="0"/>
        </a:spcBef>
        <a:spcAft>
          <a:spcPct val="0"/>
        </a:spcAft>
        <a:defRPr sz="4800" i="1">
          <a:solidFill>
            <a:srgbClr val="FFCC00"/>
          </a:solidFill>
          <a:latin typeface="+mj-lt"/>
          <a:ea typeface="+mj-ea"/>
          <a:cs typeface="+mj-cs"/>
        </a:defRPr>
      </a:lvl1pPr>
      <a:lvl2pPr algn="l" rtl="0" eaLnBrk="1" fontAlgn="base" hangingPunct="1">
        <a:spcBef>
          <a:spcPct val="0"/>
        </a:spcBef>
        <a:spcAft>
          <a:spcPct val="0"/>
        </a:spcAft>
        <a:defRPr sz="4800" i="1">
          <a:solidFill>
            <a:srgbClr val="FFCC66"/>
          </a:solidFill>
          <a:latin typeface="Times New Roman" pitchFamily="18" charset="0"/>
        </a:defRPr>
      </a:lvl2pPr>
      <a:lvl3pPr algn="l" rtl="0" eaLnBrk="1" fontAlgn="base" hangingPunct="1">
        <a:spcBef>
          <a:spcPct val="0"/>
        </a:spcBef>
        <a:spcAft>
          <a:spcPct val="0"/>
        </a:spcAft>
        <a:defRPr sz="4800" i="1">
          <a:solidFill>
            <a:srgbClr val="FFCC66"/>
          </a:solidFill>
          <a:latin typeface="Times New Roman" pitchFamily="18" charset="0"/>
        </a:defRPr>
      </a:lvl3pPr>
      <a:lvl4pPr algn="l" rtl="0" eaLnBrk="1" fontAlgn="base" hangingPunct="1">
        <a:spcBef>
          <a:spcPct val="0"/>
        </a:spcBef>
        <a:spcAft>
          <a:spcPct val="0"/>
        </a:spcAft>
        <a:defRPr sz="4800" i="1">
          <a:solidFill>
            <a:srgbClr val="FFCC66"/>
          </a:solidFill>
          <a:latin typeface="Times New Roman" pitchFamily="18" charset="0"/>
        </a:defRPr>
      </a:lvl4pPr>
      <a:lvl5pPr algn="l" rtl="0" eaLnBrk="1" fontAlgn="base" hangingPunct="1">
        <a:spcBef>
          <a:spcPct val="0"/>
        </a:spcBef>
        <a:spcAft>
          <a:spcPct val="0"/>
        </a:spcAft>
        <a:defRPr sz="4800" i="1">
          <a:solidFill>
            <a:srgbClr val="FFCC66"/>
          </a:solidFill>
          <a:latin typeface="Times New Roman" pitchFamily="18" charset="0"/>
        </a:defRPr>
      </a:lvl5pPr>
      <a:lvl6pPr marL="457200" algn="l" rtl="0" eaLnBrk="1" fontAlgn="base" hangingPunct="1">
        <a:spcBef>
          <a:spcPct val="0"/>
        </a:spcBef>
        <a:spcAft>
          <a:spcPct val="0"/>
        </a:spcAft>
        <a:defRPr sz="4800" i="1">
          <a:solidFill>
            <a:srgbClr val="FFCC66"/>
          </a:solidFill>
          <a:latin typeface="Times New Roman" pitchFamily="18" charset="0"/>
        </a:defRPr>
      </a:lvl6pPr>
      <a:lvl7pPr marL="914400" algn="l" rtl="0" eaLnBrk="1" fontAlgn="base" hangingPunct="1">
        <a:spcBef>
          <a:spcPct val="0"/>
        </a:spcBef>
        <a:spcAft>
          <a:spcPct val="0"/>
        </a:spcAft>
        <a:defRPr sz="4800" i="1">
          <a:solidFill>
            <a:srgbClr val="FFCC66"/>
          </a:solidFill>
          <a:latin typeface="Times New Roman" pitchFamily="18" charset="0"/>
        </a:defRPr>
      </a:lvl7pPr>
      <a:lvl8pPr marL="1371600" algn="l" rtl="0" eaLnBrk="1" fontAlgn="base" hangingPunct="1">
        <a:spcBef>
          <a:spcPct val="0"/>
        </a:spcBef>
        <a:spcAft>
          <a:spcPct val="0"/>
        </a:spcAft>
        <a:defRPr sz="4800" i="1">
          <a:solidFill>
            <a:srgbClr val="FFCC66"/>
          </a:solidFill>
          <a:latin typeface="Times New Roman" pitchFamily="18" charset="0"/>
        </a:defRPr>
      </a:lvl8pPr>
      <a:lvl9pPr marL="1828800" algn="l" rtl="0" eaLnBrk="1" fontAlgn="base" hangingPunct="1">
        <a:spcBef>
          <a:spcPct val="0"/>
        </a:spcBef>
        <a:spcAft>
          <a:spcPct val="0"/>
        </a:spcAft>
        <a:defRPr sz="4800" i="1">
          <a:solidFill>
            <a:srgbClr val="FFCC66"/>
          </a:solidFill>
          <a:latin typeface="Times New Roman" pitchFamily="18" charset="0"/>
        </a:defRPr>
      </a:lvl9pPr>
    </p:titleStyle>
    <p:bodyStyle>
      <a:lvl1pPr marL="342900" indent="-342900" algn="l" rtl="0" eaLnBrk="1" fontAlgn="base" hangingPunct="1">
        <a:spcBef>
          <a:spcPct val="20000"/>
        </a:spcBef>
        <a:spcAft>
          <a:spcPct val="0"/>
        </a:spcAft>
        <a:buBlip>
          <a:blip r:embed="rId19"/>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75000"/>
        <a:buBlip>
          <a:blip r:embed="rId20"/>
        </a:buBlip>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a:r>
              <a:rPr lang="en-US" altLang="en-US" sz="900" dirty="0">
                <a:solidFill>
                  <a:srgbClr val="BCBDC0"/>
                </a:solidFill>
                <a:latin typeface="Arial Narrow" pitchFamily="34" charset="0"/>
              </a:rPr>
              <a:t>DOING</a:t>
            </a:r>
            <a:r>
              <a:rPr lang="en-US" altLang="en-US" sz="900" baseline="0" dirty="0">
                <a:solidFill>
                  <a:srgbClr val="BCBDC0"/>
                </a:solidFill>
                <a:latin typeface="Arial Narrow" pitchFamily="34" charset="0"/>
              </a:rPr>
              <a:t> GOOD IN THE WORLD </a:t>
            </a:r>
            <a:r>
              <a:rPr lang="en-US" altLang="en-US" sz="900" dirty="0">
                <a:solidFill>
                  <a:srgbClr val="BCBDC0"/>
                </a:solidFill>
                <a:latin typeface="Arial Narrow" pitchFamily="34" charset="0"/>
              </a:rPr>
              <a:t>|  </a:t>
            </a:r>
            <a:fld id="{58553CEE-2B9C-4214-B7EF-463A4256EC22}" type="slidenum">
              <a:rPr lang="en-US" altLang="en-US" sz="900">
                <a:solidFill>
                  <a:srgbClr val="BCBDC0"/>
                </a:solidFill>
                <a:latin typeface="Arial Narrow" pitchFamily="34" charset="0"/>
              </a:rPr>
              <a:pPr algn="r"/>
              <a:t>‹#›</a:t>
            </a:fld>
            <a:r>
              <a:rPr lang="en-US" altLang="en-US" sz="900" dirty="0">
                <a:solidFill>
                  <a:srgbClr val="BCBDC0"/>
                </a:solidFill>
                <a:latin typeface="Arial Narrow" pitchFamily="34" charset="0"/>
              </a:rPr>
              <a:t>  </a:t>
            </a:r>
            <a:endParaRPr lang="en-US" altLang="en-US" sz="900" dirty="0">
              <a:solidFill>
                <a:srgbClr val="958D85"/>
              </a:solidFill>
              <a:latin typeface="Arial Narrow" pitchFamily="34" charset="0"/>
            </a:endParaRPr>
          </a:p>
        </p:txBody>
      </p:sp>
      <p:pic>
        <p:nvPicPr>
          <p:cNvPr id="2051" name="Picture 5"/>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458788" y="6299200"/>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316264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8" r:id="rId16"/>
  </p:sldLayoutIdLst>
  <p:hf sldNum="0" hd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a:r>
              <a:rPr lang="en-US" altLang="en-US" sz="900" dirty="0">
                <a:solidFill>
                  <a:srgbClr val="BCBDC0"/>
                </a:solidFill>
                <a:latin typeface="Arial Narrow" pitchFamily="34" charset="0"/>
              </a:rPr>
              <a:t>DOING</a:t>
            </a:r>
            <a:r>
              <a:rPr lang="en-US" altLang="en-US" sz="900" baseline="0" dirty="0">
                <a:solidFill>
                  <a:srgbClr val="BCBDC0"/>
                </a:solidFill>
                <a:latin typeface="Arial Narrow" pitchFamily="34" charset="0"/>
              </a:rPr>
              <a:t> GOOD IN THE WORLD </a:t>
            </a:r>
            <a:r>
              <a:rPr lang="en-US" altLang="en-US" sz="900" dirty="0">
                <a:solidFill>
                  <a:srgbClr val="BCBDC0"/>
                </a:solidFill>
                <a:latin typeface="Arial Narrow" pitchFamily="34" charset="0"/>
              </a:rPr>
              <a:t>|  </a:t>
            </a:r>
            <a:fld id="{58553CEE-2B9C-4214-B7EF-463A4256EC22}" type="slidenum">
              <a:rPr lang="en-US" altLang="en-US" sz="900">
                <a:solidFill>
                  <a:srgbClr val="BCBDC0"/>
                </a:solidFill>
                <a:latin typeface="Arial Narrow" pitchFamily="34" charset="0"/>
              </a:rPr>
              <a:pPr algn="r"/>
              <a:t>‹#›</a:t>
            </a:fld>
            <a:r>
              <a:rPr lang="en-US" altLang="en-US" sz="900" dirty="0">
                <a:solidFill>
                  <a:srgbClr val="BCBDC0"/>
                </a:solidFill>
                <a:latin typeface="Arial Narrow" pitchFamily="34" charset="0"/>
              </a:rPr>
              <a:t>  </a:t>
            </a:r>
            <a:endParaRPr lang="en-US" altLang="en-US" sz="900" dirty="0">
              <a:solidFill>
                <a:srgbClr val="958D85"/>
              </a:solidFill>
              <a:latin typeface="Arial Narrow" pitchFamily="34" charset="0"/>
            </a:endParaRPr>
          </a:p>
        </p:txBody>
      </p:sp>
      <p:pic>
        <p:nvPicPr>
          <p:cNvPr id="2051" name="Picture 5"/>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458788" y="6299200"/>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141314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6" r:id="rId16"/>
  </p:sldLayoutIdLst>
  <p:hf sldNum="0" hd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F39285-E835-4491-B046-CA6951F5246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A437C1-B2A9-413F-87EB-61641ADA467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681A88-15CB-4F00-8F90-EFF0E48A448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B0E9D7F-C938-4122-91DB-4F52AA12830A}" type="datetimeFigureOut">
              <a:rPr lang="en-US" smtClean="0"/>
              <a:t>6/15/2022</a:t>
            </a:fld>
            <a:endParaRPr lang="en-US"/>
          </a:p>
        </p:txBody>
      </p:sp>
      <p:sp>
        <p:nvSpPr>
          <p:cNvPr id="5" name="Footer Placeholder 4">
            <a:extLst>
              <a:ext uri="{FF2B5EF4-FFF2-40B4-BE49-F238E27FC236}">
                <a16:creationId xmlns:a16="http://schemas.microsoft.com/office/drawing/2014/main" id="{6F028312-613A-4272-AC42-FCF88E96270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900644-E4C9-4D3B-A104-8D963267E0C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C454974-610E-410A-B603-E25D1CFFB874}" type="slidenum">
              <a:rPr lang="en-US" smtClean="0"/>
              <a:t>‹#›</a:t>
            </a:fld>
            <a:endParaRPr lang="en-US"/>
          </a:p>
        </p:txBody>
      </p:sp>
    </p:spTree>
    <p:extLst>
      <p:ext uri="{BB962C8B-B14F-4D97-AF65-F5344CB8AC3E}">
        <p14:creationId xmlns:p14="http://schemas.microsoft.com/office/powerpoint/2010/main" val="3797079122"/>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687D90"/>
        </a:solidFill>
        <a:effectLst/>
      </p:bgPr>
    </p:bg>
    <p:spTree>
      <p:nvGrpSpPr>
        <p:cNvPr id="1" name=""/>
        <p:cNvGrpSpPr/>
        <p:nvPr/>
      </p:nvGrpSpPr>
      <p:grpSpPr>
        <a:xfrm>
          <a:off x="0" y="0"/>
          <a:ext cx="0" cy="0"/>
          <a:chOff x="0" y="0"/>
          <a:chExt cx="0" cy="0"/>
        </a:xfrm>
      </p:grpSpPr>
      <p:pic>
        <p:nvPicPr>
          <p:cNvPr id="2050" name="Picture 3">
            <a:extLst>
              <a:ext uri="{FF2B5EF4-FFF2-40B4-BE49-F238E27FC236}">
                <a16:creationId xmlns:a16="http://schemas.microsoft.com/office/drawing/2014/main" id="{55F0FB5A-1537-428A-9C57-7C8864A320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0375" y="6165850"/>
            <a:ext cx="1212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2.png"/><Relationship Id="rId1" Type="http://schemas.openxmlformats.org/officeDocument/2006/relationships/slideLayout" Target="../slideLayouts/slideLayout8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1.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2.png"/><Relationship Id="rId1" Type="http://schemas.openxmlformats.org/officeDocument/2006/relationships/slideLayout" Target="../slideLayouts/slideLayout8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2.png"/><Relationship Id="rId1" Type="http://schemas.openxmlformats.org/officeDocument/2006/relationships/slideLayout" Target="../slideLayouts/slideLayout8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7.jp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2.png"/><Relationship Id="rId1" Type="http://schemas.openxmlformats.org/officeDocument/2006/relationships/slideLayout" Target="../slideLayouts/slideLayout8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3" Type="http://schemas.openxmlformats.org/officeDocument/2006/relationships/hyperlink" Target="mailto:joycfp@windstream.net" TargetMode="External"/><Relationship Id="rId2" Type="http://schemas.openxmlformats.org/officeDocument/2006/relationships/hyperlink" Target="mailto:Hunt.Thornhill@swflant.navy.mil" TargetMode="External"/><Relationship Id="rId1" Type="http://schemas.openxmlformats.org/officeDocument/2006/relationships/slideLayout" Target="../slideLayouts/slideLayout2.xml"/><Relationship Id="rId4" Type="http://schemas.openxmlformats.org/officeDocument/2006/relationships/image" Target="../media/image25.jpeg&amp;ehk=XmWRKDczWvV5W4vzHlSHKw&amp;pid=OfficeInsert"/></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02B1C0-8A94-49B9-B6A3-4F6775BBB3A5}"/>
              </a:ext>
            </a:extLst>
          </p:cNvPr>
          <p:cNvPicPr>
            <a:picLocks noChangeAspect="1"/>
          </p:cNvPicPr>
          <p:nvPr/>
        </p:nvPicPr>
        <p:blipFill>
          <a:blip r:embed="rId3"/>
          <a:stretch>
            <a:fillRect/>
          </a:stretch>
        </p:blipFill>
        <p:spPr>
          <a:xfrm>
            <a:off x="520269" y="-97746"/>
            <a:ext cx="3118188" cy="1367253"/>
          </a:xfrm>
          <a:prstGeom prst="rect">
            <a:avLst/>
          </a:prstGeom>
        </p:spPr>
      </p:pic>
      <p:sp>
        <p:nvSpPr>
          <p:cNvPr id="6" name="TextBox 5">
            <a:extLst>
              <a:ext uri="{FF2B5EF4-FFF2-40B4-BE49-F238E27FC236}">
                <a16:creationId xmlns:a16="http://schemas.microsoft.com/office/drawing/2014/main" id="{1B2414BD-38C8-43DE-9487-F903619E0C24}"/>
              </a:ext>
            </a:extLst>
          </p:cNvPr>
          <p:cNvSpPr txBox="1"/>
          <p:nvPr/>
        </p:nvSpPr>
        <p:spPr>
          <a:xfrm>
            <a:off x="425673" y="2743200"/>
            <a:ext cx="8135003" cy="1200329"/>
          </a:xfrm>
          <a:prstGeom prst="rect">
            <a:avLst/>
          </a:prstGeom>
          <a:noFill/>
        </p:spPr>
        <p:txBody>
          <a:bodyPr wrap="square" rtlCol="0">
            <a:spAutoFit/>
          </a:bodyPr>
          <a:lstStyle/>
          <a:p>
            <a:pPr algn="ctr"/>
            <a:r>
              <a:rPr lang="en-US" sz="3600" b="1" dirty="0">
                <a:solidFill>
                  <a:srgbClr val="000066"/>
                </a:solidFill>
                <a:latin typeface="Century Gothic" panose="020B0502020202020204" pitchFamily="34" charset="0"/>
                <a:cs typeface="Arial" panose="020B0604020202020204" pitchFamily="34" charset="0"/>
              </a:rPr>
              <a:t>DISTRICT 6920</a:t>
            </a:r>
          </a:p>
          <a:p>
            <a:pPr algn="ctr"/>
            <a:r>
              <a:rPr lang="en-US" sz="3600" b="1" dirty="0">
                <a:solidFill>
                  <a:srgbClr val="000066"/>
                </a:solidFill>
                <a:latin typeface="Century Gothic" panose="020B0502020202020204" pitchFamily="34" charset="0"/>
                <a:cs typeface="Arial" panose="020B0604020202020204" pitchFamily="34" charset="0"/>
              </a:rPr>
              <a:t>DISTRICT GRANT MANAGEMENT</a:t>
            </a:r>
            <a:endParaRPr lang="en-US" sz="3600" dirty="0">
              <a:solidFill>
                <a:srgbClr val="000066"/>
              </a:solidFill>
              <a:latin typeface="Century Gothic" panose="020B0502020202020204" pitchFamily="34" charset="0"/>
            </a:endParaRPr>
          </a:p>
        </p:txBody>
      </p:sp>
      <p:sp>
        <p:nvSpPr>
          <p:cNvPr id="7" name="TextBox 6">
            <a:extLst>
              <a:ext uri="{FF2B5EF4-FFF2-40B4-BE49-F238E27FC236}">
                <a16:creationId xmlns:a16="http://schemas.microsoft.com/office/drawing/2014/main" id="{95A05BC5-2000-4297-A68F-699DE7268C3D}"/>
              </a:ext>
            </a:extLst>
          </p:cNvPr>
          <p:cNvSpPr txBox="1"/>
          <p:nvPr/>
        </p:nvSpPr>
        <p:spPr>
          <a:xfrm>
            <a:off x="1024759" y="3962499"/>
            <a:ext cx="6306207" cy="1323439"/>
          </a:xfrm>
          <a:prstGeom prst="rect">
            <a:avLst/>
          </a:prstGeom>
          <a:noFill/>
        </p:spPr>
        <p:txBody>
          <a:bodyPr wrap="square" rtlCol="0">
            <a:spAutoFit/>
          </a:bodyPr>
          <a:lstStyle/>
          <a:p>
            <a:pPr algn="ctr"/>
            <a:r>
              <a:rPr lang="en-US" sz="8000" b="1" dirty="0">
                <a:solidFill>
                  <a:srgbClr val="00B050"/>
                </a:solidFill>
                <a:latin typeface="Century Gothic" panose="020B0502020202020204" pitchFamily="34" charset="0"/>
              </a:rPr>
              <a:t>WELCOME!</a:t>
            </a:r>
          </a:p>
        </p:txBody>
      </p:sp>
      <p:sp>
        <p:nvSpPr>
          <p:cNvPr id="8" name="TextBox 7">
            <a:extLst>
              <a:ext uri="{FF2B5EF4-FFF2-40B4-BE49-F238E27FC236}">
                <a16:creationId xmlns:a16="http://schemas.microsoft.com/office/drawing/2014/main" id="{792B700F-684F-4EC6-AAA1-205185DE6A26}"/>
              </a:ext>
            </a:extLst>
          </p:cNvPr>
          <p:cNvSpPr txBox="1"/>
          <p:nvPr/>
        </p:nvSpPr>
        <p:spPr>
          <a:xfrm>
            <a:off x="0" y="5549462"/>
            <a:ext cx="9144000" cy="954107"/>
          </a:xfrm>
          <a:prstGeom prst="rect">
            <a:avLst/>
          </a:prstGeom>
          <a:noFill/>
        </p:spPr>
        <p:txBody>
          <a:bodyPr wrap="square" rtlCol="0">
            <a:spAutoFit/>
          </a:bodyPr>
          <a:lstStyle/>
          <a:p>
            <a:pPr algn="ctr"/>
            <a:r>
              <a:rPr lang="en-US" sz="2800" u="sng" dirty="0">
                <a:solidFill>
                  <a:schemeClr val="bg1"/>
                </a:solidFill>
                <a:latin typeface="Arial Black" panose="020B0A04020102020204" pitchFamily="34" charset="0"/>
              </a:rPr>
              <a:t>Heather Kellen</a:t>
            </a:r>
          </a:p>
          <a:p>
            <a:pPr algn="ctr"/>
            <a:r>
              <a:rPr lang="en-US" sz="2800" dirty="0">
                <a:solidFill>
                  <a:schemeClr val="bg1"/>
                </a:solidFill>
                <a:latin typeface="Arial Black" panose="020B0A04020102020204" pitchFamily="34" charset="0"/>
              </a:rPr>
              <a:t>District Governor 2022-2023</a:t>
            </a:r>
          </a:p>
        </p:txBody>
      </p:sp>
      <p:pic>
        <p:nvPicPr>
          <p:cNvPr id="4" name="Picture 3" descr="A picture containing logo&#10;&#10;Description automatically generated">
            <a:extLst>
              <a:ext uri="{FF2B5EF4-FFF2-40B4-BE49-F238E27FC236}">
                <a16:creationId xmlns:a16="http://schemas.microsoft.com/office/drawing/2014/main" id="{451CD78A-DC09-402B-BCDB-DAC19E010EDA}"/>
              </a:ext>
            </a:extLst>
          </p:cNvPr>
          <p:cNvPicPr>
            <a:picLocks noChangeAspect="1"/>
          </p:cNvPicPr>
          <p:nvPr/>
        </p:nvPicPr>
        <p:blipFill>
          <a:blip r:embed="rId4"/>
          <a:stretch>
            <a:fillRect/>
          </a:stretch>
        </p:blipFill>
        <p:spPr>
          <a:xfrm>
            <a:off x="4083728" y="261900"/>
            <a:ext cx="4261282" cy="1927876"/>
          </a:xfrm>
          <a:prstGeom prst="rect">
            <a:avLst/>
          </a:prstGeom>
        </p:spPr>
      </p:pic>
    </p:spTree>
    <p:extLst>
      <p:ext uri="{BB962C8B-B14F-4D97-AF65-F5344CB8AC3E}">
        <p14:creationId xmlns:p14="http://schemas.microsoft.com/office/powerpoint/2010/main" val="886536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2AFFB-1560-4666-BEB1-DFEDDC9F4C1D}"/>
              </a:ext>
            </a:extLst>
          </p:cNvPr>
          <p:cNvSpPr>
            <a:spLocks noGrp="1"/>
          </p:cNvSpPr>
          <p:nvPr>
            <p:ph type="title"/>
          </p:nvPr>
        </p:nvSpPr>
        <p:spPr>
          <a:xfrm>
            <a:off x="628650" y="365126"/>
            <a:ext cx="7886700" cy="797849"/>
          </a:xfrm>
        </p:spPr>
        <p:txBody>
          <a:bodyPr>
            <a:normAutofit/>
          </a:bodyPr>
          <a:lstStyle/>
          <a:p>
            <a:r>
              <a:rPr lang="en-US" sz="4000" dirty="0">
                <a:solidFill>
                  <a:schemeClr val="bg1"/>
                </a:solidFill>
              </a:rPr>
              <a:t>QUALIFICATION &amp; STEWARDSHIP </a:t>
            </a:r>
          </a:p>
        </p:txBody>
      </p:sp>
      <p:sp>
        <p:nvSpPr>
          <p:cNvPr id="3" name="Content Placeholder 2">
            <a:extLst>
              <a:ext uri="{FF2B5EF4-FFF2-40B4-BE49-F238E27FC236}">
                <a16:creationId xmlns:a16="http://schemas.microsoft.com/office/drawing/2014/main" id="{A17FBFD6-42D6-4519-9F38-B6F950CDC929}"/>
              </a:ext>
            </a:extLst>
          </p:cNvPr>
          <p:cNvSpPr>
            <a:spLocks noGrp="1"/>
          </p:cNvSpPr>
          <p:nvPr>
            <p:ph idx="1"/>
          </p:nvPr>
        </p:nvSpPr>
        <p:spPr>
          <a:xfrm>
            <a:off x="840000" y="1162975"/>
            <a:ext cx="7675350" cy="4934086"/>
          </a:xfrm>
        </p:spPr>
        <p:txBody>
          <a:bodyPr>
            <a:noAutofit/>
          </a:bodyPr>
          <a:lstStyle/>
          <a:p>
            <a:pPr marL="0" indent="0">
              <a:buNone/>
            </a:pPr>
            <a:r>
              <a:rPr lang="en-US" b="1" dirty="0">
                <a:solidFill>
                  <a:schemeClr val="bg1"/>
                </a:solidFill>
              </a:rPr>
              <a:t>What </a:t>
            </a:r>
            <a:r>
              <a:rPr lang="en-US" b="1" u="sng" dirty="0">
                <a:solidFill>
                  <a:schemeClr val="bg1"/>
                </a:solidFill>
              </a:rPr>
              <a:t>districts</a:t>
            </a:r>
            <a:r>
              <a:rPr lang="en-US" b="1" dirty="0">
                <a:solidFill>
                  <a:schemeClr val="bg1"/>
                </a:solidFill>
              </a:rPr>
              <a:t> must do </a:t>
            </a:r>
          </a:p>
          <a:p>
            <a:pPr marL="0" indent="0">
              <a:buNone/>
            </a:pPr>
            <a:r>
              <a:rPr lang="en-US" dirty="0">
                <a:solidFill>
                  <a:schemeClr val="bg1"/>
                </a:solidFill>
              </a:rPr>
              <a:t>To participate in grants, districts must complete an online qualification process in which they agree to follow and implement the financial and stewardship guidelines in the </a:t>
            </a:r>
            <a:r>
              <a:rPr lang="en-US" dirty="0">
                <a:solidFill>
                  <a:schemeClr val="bg1"/>
                </a:solidFill>
                <a:highlight>
                  <a:srgbClr val="FFFF00"/>
                </a:highlight>
              </a:rPr>
              <a:t>district memorandum of understanding</a:t>
            </a:r>
            <a:r>
              <a:rPr lang="en-US" dirty="0">
                <a:solidFill>
                  <a:schemeClr val="bg1"/>
                </a:solidFill>
              </a:rPr>
              <a:t>. </a:t>
            </a:r>
            <a:r>
              <a:rPr lang="en-US" dirty="0">
                <a:solidFill>
                  <a:schemeClr val="bg1"/>
                </a:solidFill>
                <a:highlight>
                  <a:srgbClr val="00FFFF"/>
                </a:highlight>
              </a:rPr>
              <a:t>Each district must also conduct a grant management seminar as part of the qualification process for clubs. </a:t>
            </a:r>
          </a:p>
          <a:p>
            <a:pPr marL="0" indent="0">
              <a:buNone/>
            </a:pPr>
            <a:r>
              <a:rPr lang="en-US" b="1" dirty="0">
                <a:solidFill>
                  <a:schemeClr val="bg1"/>
                </a:solidFill>
              </a:rPr>
              <a:t>What </a:t>
            </a:r>
            <a:r>
              <a:rPr lang="en-US" b="1" u="sng" dirty="0">
                <a:solidFill>
                  <a:schemeClr val="bg1"/>
                </a:solidFill>
              </a:rPr>
              <a:t>clubs</a:t>
            </a:r>
            <a:r>
              <a:rPr lang="en-US" b="1" dirty="0">
                <a:solidFill>
                  <a:schemeClr val="bg1"/>
                </a:solidFill>
              </a:rPr>
              <a:t> must do </a:t>
            </a:r>
          </a:p>
          <a:p>
            <a:pPr marL="0" indent="0">
              <a:buNone/>
            </a:pPr>
            <a:r>
              <a:rPr lang="en-US" dirty="0">
                <a:solidFill>
                  <a:schemeClr val="bg1"/>
                </a:solidFill>
              </a:rPr>
              <a:t>Clubs must complete an </a:t>
            </a:r>
            <a:r>
              <a:rPr lang="en-US" dirty="0">
                <a:solidFill>
                  <a:schemeClr val="bg1"/>
                </a:solidFill>
                <a:highlight>
                  <a:srgbClr val="00FFFF"/>
                </a:highlight>
              </a:rPr>
              <a:t>annual</a:t>
            </a:r>
            <a:r>
              <a:rPr lang="en-US" dirty="0">
                <a:solidFill>
                  <a:schemeClr val="bg1"/>
                </a:solidFill>
              </a:rPr>
              <a:t> qualification process to be eligible for grants. To qualify, </a:t>
            </a:r>
            <a:r>
              <a:rPr lang="en-US" dirty="0">
                <a:solidFill>
                  <a:schemeClr val="bg1"/>
                </a:solidFill>
                <a:highlight>
                  <a:srgbClr val="00FFFF"/>
                </a:highlight>
              </a:rPr>
              <a:t>clubs must send one or more members to the district’s grant management seminar</a:t>
            </a:r>
            <a:r>
              <a:rPr lang="en-US" dirty="0">
                <a:solidFill>
                  <a:schemeClr val="bg1"/>
                </a:solidFill>
              </a:rPr>
              <a:t>, sign and adhere to the </a:t>
            </a:r>
            <a:r>
              <a:rPr lang="en-US" dirty="0">
                <a:solidFill>
                  <a:schemeClr val="bg1"/>
                </a:solidFill>
                <a:highlight>
                  <a:srgbClr val="FFFF00"/>
                </a:highlight>
              </a:rPr>
              <a:t>club memorandum of understanding</a:t>
            </a:r>
            <a:r>
              <a:rPr lang="en-US" dirty="0">
                <a:solidFill>
                  <a:schemeClr val="bg1"/>
                </a:solidFill>
              </a:rPr>
              <a:t>, and fulfill any additional qualification requirements set by the district.</a:t>
            </a:r>
          </a:p>
        </p:txBody>
      </p:sp>
    </p:spTree>
    <p:extLst>
      <p:ext uri="{BB962C8B-B14F-4D97-AF65-F5344CB8AC3E}">
        <p14:creationId xmlns:p14="http://schemas.microsoft.com/office/powerpoint/2010/main" val="3394770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7D6D69AE-C564-4BA4-986A-B156571523E9}"/>
              </a:ext>
            </a:extLst>
          </p:cNvPr>
          <p:cNvSpPr>
            <a:spLocks noGrp="1"/>
          </p:cNvSpPr>
          <p:nvPr>
            <p:ph idx="1"/>
          </p:nvPr>
        </p:nvSpPr>
        <p:spPr>
          <a:xfrm>
            <a:off x="457200" y="1340528"/>
            <a:ext cx="8058150" cy="466613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marL="0" indent="0">
              <a:buNone/>
            </a:pPr>
            <a:endParaRPr lang="en-US" sz="4000" b="1" dirty="0">
              <a:solidFill>
                <a:schemeClr val="bg1"/>
              </a:solidFill>
              <a:latin typeface="Times New Roman" panose="02020603050405020304" pitchFamily="18" charset="0"/>
            </a:endParaRPr>
          </a:p>
          <a:p>
            <a:pPr marL="0" indent="0">
              <a:buNone/>
            </a:pPr>
            <a:r>
              <a:rPr lang="en-US" sz="4000" b="1" dirty="0">
                <a:solidFill>
                  <a:schemeClr val="bg1"/>
                </a:solidFill>
                <a:latin typeface="Times New Roman" panose="02020603050405020304" pitchFamily="18" charset="0"/>
              </a:rPr>
              <a:t>A VERY SUCCESSFUL YEAR!</a:t>
            </a:r>
          </a:p>
          <a:p>
            <a:pPr marL="0" indent="0">
              <a:buNone/>
            </a:pPr>
            <a:r>
              <a:rPr lang="en-US" sz="4000" b="1" dirty="0">
                <a:solidFill>
                  <a:schemeClr val="bg1"/>
                </a:solidFill>
                <a:latin typeface="Times New Roman" panose="02020603050405020304" pitchFamily="18" charset="0"/>
              </a:rPr>
              <a:t>A complete Final Report on use of Grant Funds now triggers release of the DDF</a:t>
            </a:r>
          </a:p>
          <a:p>
            <a:pPr marL="0" indent="0">
              <a:buNone/>
            </a:pPr>
            <a:endParaRPr lang="en-US" sz="4000" dirty="0">
              <a:solidFill>
                <a:schemeClr val="bg1"/>
              </a:solidFill>
              <a:latin typeface="Times New Roman" panose="02020603050405020304" pitchFamily="18" charset="0"/>
            </a:endParaRPr>
          </a:p>
          <a:p>
            <a:pPr marL="0" indent="0">
              <a:buNone/>
            </a:pPr>
            <a:r>
              <a:rPr lang="en-US" sz="4000" i="1" dirty="0">
                <a:solidFill>
                  <a:srgbClr val="FF0000"/>
                </a:solidFill>
                <a:latin typeface="Arial" panose="020B0604020202020204" pitchFamily="34" charset="0"/>
                <a:cs typeface="Arial" panose="020B0604020202020204" pitchFamily="34" charset="0"/>
              </a:rPr>
              <a:t>Qualify, Apply, Report, Get Paid</a:t>
            </a:r>
          </a:p>
          <a:p>
            <a:pPr marL="0" indent="0">
              <a:buNone/>
            </a:pPr>
            <a:endParaRPr lang="en-US" dirty="0">
              <a:solidFill>
                <a:schemeClr val="bg1"/>
              </a:solidFill>
              <a:latin typeface="Arial" panose="020B0604020202020204" pitchFamily="34" charset="0"/>
              <a:cs typeface="Arial" panose="020B0604020202020204" pitchFamily="34" charset="0"/>
            </a:endParaRPr>
          </a:p>
        </p:txBody>
      </p:sp>
      <p:pic>
        <p:nvPicPr>
          <p:cNvPr id="4" name="Picture 2" descr="Lender's Online Training » Learn on Your Own">
            <a:extLst>
              <a:ext uri="{FF2B5EF4-FFF2-40B4-BE49-F238E27FC236}">
                <a16:creationId xmlns:a16="http://schemas.microsoft.com/office/drawing/2014/main" id="{50DD48B6-A900-49CA-9B81-F9E39D9AC9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5969" y="3807945"/>
            <a:ext cx="1225119" cy="122511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FBBF783A-D6C5-434C-94D2-B74CFAB03ABB}"/>
              </a:ext>
            </a:extLst>
          </p:cNvPr>
          <p:cNvSpPr txBox="1">
            <a:spLocks/>
          </p:cNvSpPr>
          <p:nvPr/>
        </p:nvSpPr>
        <p:spPr>
          <a:xfrm>
            <a:off x="457200" y="274637"/>
            <a:ext cx="8229600" cy="1687327"/>
          </a:xfrm>
          <a:prstGeom prst="rect">
            <a:avLst/>
          </a:prstGeom>
          <a:solidFill>
            <a:schemeClr val="tx1"/>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prstClr val="black"/>
                </a:solidFill>
                <a:effectLst/>
                <a:uLnTx/>
                <a:uFillTx/>
                <a:latin typeface="Arial Black" panose="020B0A04020102020204" pitchFamily="34" charset="0"/>
                <a:ea typeface="+mj-ea"/>
                <a:cs typeface="+mj-cs"/>
              </a:rPr>
              <a:t>Q. </a:t>
            </a:r>
            <a:r>
              <a:rPr kumimoji="0" lang="en-US" altLang="en-US" sz="3200" b="1" i="1" u="sng" strike="noStrike" kern="1200" cap="none" spc="0" normalizeH="0" baseline="0" noProof="0" dirty="0">
                <a:ln>
                  <a:noFill/>
                </a:ln>
                <a:solidFill>
                  <a:srgbClr val="0070C0"/>
                </a:solidFill>
                <a:effectLst/>
                <a:uLnTx/>
                <a:uFillTx/>
                <a:latin typeface="Arial Black" panose="020B0A04020102020204" pitchFamily="34" charset="0"/>
                <a:ea typeface="+mj-ea"/>
                <a:cs typeface="+mj-cs"/>
              </a:rPr>
              <a:t>How did the Reimbursement Program work?</a:t>
            </a:r>
          </a:p>
        </p:txBody>
      </p:sp>
    </p:spTree>
    <p:extLst>
      <p:ext uri="{BB962C8B-B14F-4D97-AF65-F5344CB8AC3E}">
        <p14:creationId xmlns:p14="http://schemas.microsoft.com/office/powerpoint/2010/main" val="1664314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BBF783A-D6C5-434C-94D2-B74CFAB03ABB}"/>
              </a:ext>
            </a:extLst>
          </p:cNvPr>
          <p:cNvSpPr txBox="1">
            <a:spLocks/>
          </p:cNvSpPr>
          <p:nvPr/>
        </p:nvSpPr>
        <p:spPr>
          <a:xfrm>
            <a:off x="457200" y="274638"/>
            <a:ext cx="8229600" cy="1143000"/>
          </a:xfrm>
          <a:prstGeom prst="rect">
            <a:avLst/>
          </a:prstGeom>
          <a:solidFill>
            <a:schemeClr val="tx1"/>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altLang="en-US" sz="3000" b="1" i="1" u="sng" strike="noStrike" kern="1200" cap="none" spc="0" normalizeH="0" baseline="0" noProof="0" dirty="0">
                <a:ln>
                  <a:noFill/>
                </a:ln>
                <a:solidFill>
                  <a:srgbClr val="0070C0"/>
                </a:solidFill>
                <a:effectLst/>
                <a:uLnTx/>
                <a:uFillTx/>
                <a:latin typeface="Arial Black" panose="020B0A04020102020204" pitchFamily="34" charset="0"/>
                <a:ea typeface="+mj-ea"/>
                <a:cs typeface="+mj-cs"/>
              </a:rPr>
              <a:t>District Grant Reporting Process</a:t>
            </a:r>
          </a:p>
        </p:txBody>
      </p:sp>
      <p:graphicFrame>
        <p:nvGraphicFramePr>
          <p:cNvPr id="10" name="Content Placeholder 7">
            <a:extLst>
              <a:ext uri="{FF2B5EF4-FFF2-40B4-BE49-F238E27FC236}">
                <a16:creationId xmlns:a16="http://schemas.microsoft.com/office/drawing/2014/main" id="{544F39DB-93CE-4880-9736-17BE4538FCD1}"/>
              </a:ext>
            </a:extLst>
          </p:cNvPr>
          <p:cNvGraphicFramePr>
            <a:graphicFrameLocks noGrp="1"/>
          </p:cNvGraphicFramePr>
          <p:nvPr>
            <p:ph idx="1"/>
          </p:nvPr>
        </p:nvGraphicFramePr>
        <p:xfrm>
          <a:off x="457200" y="1242874"/>
          <a:ext cx="8058150" cy="4763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626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A2124A-A61C-45F7-A969-CA630808303E}"/>
              </a:ext>
            </a:extLst>
          </p:cNvPr>
          <p:cNvSpPr>
            <a:spLocks noGrp="1"/>
          </p:cNvSpPr>
          <p:nvPr>
            <p:ph type="title"/>
          </p:nvPr>
        </p:nvSpPr>
        <p:spPr>
          <a:xfrm>
            <a:off x="628650" y="365125"/>
            <a:ext cx="7886700" cy="1325563"/>
          </a:xfrm>
        </p:spPr>
        <p:txBody>
          <a:bodyPr>
            <a:normAutofit/>
          </a:bodyPr>
          <a:lstStyle/>
          <a:p>
            <a:r>
              <a:rPr lang="en-US" sz="2800" b="1">
                <a:solidFill>
                  <a:schemeClr val="tx1"/>
                </a:solidFill>
              </a:rPr>
              <a:t>We’re VERY PROUD of you!</a:t>
            </a:r>
            <a:br>
              <a:rPr lang="en-US" sz="2800" b="1">
                <a:solidFill>
                  <a:schemeClr val="tx1"/>
                </a:solidFill>
              </a:rPr>
            </a:br>
            <a:br>
              <a:rPr lang="en-US" sz="2800" b="1">
                <a:solidFill>
                  <a:schemeClr val="tx1"/>
                </a:solidFill>
              </a:rPr>
            </a:br>
            <a:endParaRPr lang="en-US" sz="2800">
              <a:solidFill>
                <a:schemeClr val="tx1"/>
              </a:solidFill>
            </a:endParaRPr>
          </a:p>
        </p:txBody>
      </p:sp>
      <p:graphicFrame>
        <p:nvGraphicFramePr>
          <p:cNvPr id="18" name="Content Placeholder 4">
            <a:extLst>
              <a:ext uri="{FF2B5EF4-FFF2-40B4-BE49-F238E27FC236}">
                <a16:creationId xmlns:a16="http://schemas.microsoft.com/office/drawing/2014/main" id="{43777E1E-B94B-47ED-8F59-04D24E46C649}"/>
              </a:ext>
            </a:extLst>
          </p:cNvPr>
          <p:cNvGraphicFramePr>
            <a:graphicFrameLocks noGrp="1"/>
          </p:cNvGraphicFramePr>
          <p:nvPr>
            <p:ph idx="1"/>
            <p:extLst>
              <p:ext uri="{D42A27DB-BD31-4B8C-83A1-F6EECF244321}">
                <p14:modId xmlns:p14="http://schemas.microsoft.com/office/powerpoint/2010/main" val="1869102477"/>
              </p:ext>
            </p:extLst>
          </p:nvPr>
        </p:nvGraphicFramePr>
        <p:xfrm>
          <a:off x="734616" y="1237673"/>
          <a:ext cx="7674768" cy="4939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2479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alpha val="1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0E3B16D-5548-4CDF-B1C7-3BADFC4713D3}"/>
              </a:ext>
            </a:extLst>
          </p:cNvPr>
          <p:cNvPicPr>
            <a:picLocks noChangeAspect="1"/>
          </p:cNvPicPr>
          <p:nvPr/>
        </p:nvPicPr>
        <p:blipFill>
          <a:blip r:embed="rId3"/>
          <a:stretch>
            <a:fillRect/>
          </a:stretch>
        </p:blipFill>
        <p:spPr>
          <a:xfrm>
            <a:off x="7108227" y="321569"/>
            <a:ext cx="1568577" cy="687424"/>
          </a:xfrm>
          <a:prstGeom prst="rect">
            <a:avLst/>
          </a:prstGeom>
        </p:spPr>
      </p:pic>
      <p:sp>
        <p:nvSpPr>
          <p:cNvPr id="2" name="Title 1">
            <a:extLst>
              <a:ext uri="{FF2B5EF4-FFF2-40B4-BE49-F238E27FC236}">
                <a16:creationId xmlns:a16="http://schemas.microsoft.com/office/drawing/2014/main" id="{76AE919E-20D3-4E13-B930-5D5DF43DCDA5}"/>
              </a:ext>
            </a:extLst>
          </p:cNvPr>
          <p:cNvSpPr>
            <a:spLocks noGrp="1"/>
          </p:cNvSpPr>
          <p:nvPr>
            <p:ph type="title"/>
          </p:nvPr>
        </p:nvSpPr>
        <p:spPr>
          <a:xfrm>
            <a:off x="311487" y="154293"/>
            <a:ext cx="6578043" cy="777862"/>
          </a:xfrm>
          <a:ln w="28575">
            <a:solidFill>
              <a:schemeClr val="accent1"/>
            </a:solidFill>
          </a:ln>
        </p:spPr>
        <p:txBody>
          <a:bodyPr>
            <a:noAutofit/>
          </a:bodyPr>
          <a:lstStyle/>
          <a:p>
            <a:r>
              <a:rPr lang="en-US" sz="3400" b="1" dirty="0">
                <a:solidFill>
                  <a:schemeClr val="accent1">
                    <a:lumMod val="75000"/>
                  </a:schemeClr>
                </a:solidFill>
                <a:latin typeface="Arial Black" panose="020B0A04020102020204" pitchFamily="34" charset="0"/>
              </a:rPr>
              <a:t>QUALIFICATION is SIMPLE</a:t>
            </a:r>
          </a:p>
        </p:txBody>
      </p:sp>
      <p:sp>
        <p:nvSpPr>
          <p:cNvPr id="15" name="TextBox 14">
            <a:extLst>
              <a:ext uri="{FF2B5EF4-FFF2-40B4-BE49-F238E27FC236}">
                <a16:creationId xmlns:a16="http://schemas.microsoft.com/office/drawing/2014/main" id="{604F88EE-DBCC-450B-8A62-47166313A0B3}"/>
              </a:ext>
            </a:extLst>
          </p:cNvPr>
          <p:cNvSpPr txBox="1"/>
          <p:nvPr/>
        </p:nvSpPr>
        <p:spPr>
          <a:xfrm>
            <a:off x="311487" y="1176269"/>
            <a:ext cx="8630569" cy="4031873"/>
          </a:xfrm>
          <a:prstGeom prst="rect">
            <a:avLst/>
          </a:prstGeom>
          <a:noFill/>
        </p:spPr>
        <p:txBody>
          <a:bodyPr wrap="square" rtlCol="0">
            <a:spAutoFit/>
          </a:bodyPr>
          <a:lstStyle/>
          <a:p>
            <a:pPr marL="514350" indent="-514350">
              <a:buFont typeface="Calibri" panose="020F0502020204030204" pitchFamily="34" charset="0"/>
              <a:buAutoNum type="arabicPeriod"/>
            </a:pPr>
            <a:r>
              <a:rPr lang="en-US" altLang="en-US" sz="3200" dirty="0">
                <a:solidFill>
                  <a:schemeClr val="bg1"/>
                </a:solidFill>
                <a:latin typeface="Arial" panose="020B0604020202020204" pitchFamily="34" charset="0"/>
                <a:cs typeface="Arial" panose="020B0604020202020204" pitchFamily="34" charset="0"/>
              </a:rPr>
              <a:t>Sign and upload Club Memorandum of Understanding (MOU) by July 15th</a:t>
            </a:r>
            <a:r>
              <a:rPr lang="en-US" altLang="en-US" sz="3200" baseline="30000" dirty="0">
                <a:solidFill>
                  <a:schemeClr val="bg1"/>
                </a:solidFill>
                <a:latin typeface="Arial" panose="020B0604020202020204" pitchFamily="34" charset="0"/>
                <a:cs typeface="Arial" panose="020B0604020202020204" pitchFamily="34" charset="0"/>
              </a:rPr>
              <a:t>  </a:t>
            </a:r>
          </a:p>
          <a:p>
            <a:pPr marL="514350" indent="-514350">
              <a:buFont typeface="+mj-lt"/>
              <a:buAutoNum type="arabicPeriod"/>
            </a:pPr>
            <a:r>
              <a:rPr lang="en-US" altLang="en-US" sz="3200" dirty="0">
                <a:solidFill>
                  <a:schemeClr val="bg1"/>
                </a:solidFill>
                <a:latin typeface="Arial" panose="020B0604020202020204" pitchFamily="34" charset="0"/>
                <a:cs typeface="Arial" panose="020B0604020202020204" pitchFamily="34" charset="0"/>
              </a:rPr>
              <a:t>At least one (1) club member attends the Grant Management Training </a:t>
            </a:r>
          </a:p>
          <a:p>
            <a:pPr marL="514350" indent="-514350">
              <a:buFont typeface="+mj-lt"/>
              <a:buAutoNum type="arabicPeriod"/>
            </a:pPr>
            <a:r>
              <a:rPr lang="en-US" altLang="en-US" sz="3200" dirty="0">
                <a:solidFill>
                  <a:schemeClr val="bg1"/>
                </a:solidFill>
                <a:latin typeface="Arial" panose="020B0604020202020204" pitchFamily="34" charset="0"/>
                <a:cs typeface="Arial" panose="020B0604020202020204" pitchFamily="34" charset="0"/>
              </a:rPr>
              <a:t>Not Delinquent with Reporting on District or Global Grants AND </a:t>
            </a:r>
          </a:p>
          <a:p>
            <a:pPr marL="514350" indent="-514350">
              <a:buFont typeface="+mj-lt"/>
              <a:buAutoNum type="arabicPeriod"/>
            </a:pPr>
            <a:r>
              <a:rPr lang="en-US" altLang="en-US" sz="3200" dirty="0">
                <a:solidFill>
                  <a:schemeClr val="bg1"/>
                </a:solidFill>
                <a:latin typeface="Arial" panose="020B0604020202020204" pitchFamily="34" charset="0"/>
                <a:cs typeface="Arial" panose="020B0604020202020204" pitchFamily="34" charset="0"/>
              </a:rPr>
              <a:t>Not Delinquent with Payment of RI / District Dues or Filing Tax Return</a:t>
            </a:r>
          </a:p>
        </p:txBody>
      </p:sp>
      <p:pic>
        <p:nvPicPr>
          <p:cNvPr id="3" name="Picture 2">
            <a:extLst>
              <a:ext uri="{FF2B5EF4-FFF2-40B4-BE49-F238E27FC236}">
                <a16:creationId xmlns:a16="http://schemas.microsoft.com/office/drawing/2014/main" id="{2443F3C6-3F98-4B09-8235-E5C348081684}"/>
              </a:ext>
            </a:extLst>
          </p:cNvPr>
          <p:cNvPicPr>
            <a:picLocks noChangeAspect="1"/>
          </p:cNvPicPr>
          <p:nvPr/>
        </p:nvPicPr>
        <p:blipFill>
          <a:blip r:embed="rId4"/>
          <a:stretch>
            <a:fillRect/>
          </a:stretch>
        </p:blipFill>
        <p:spPr>
          <a:xfrm>
            <a:off x="7454698" y="5540698"/>
            <a:ext cx="1377815" cy="1304657"/>
          </a:xfrm>
          <a:prstGeom prst="rect">
            <a:avLst/>
          </a:prstGeom>
        </p:spPr>
      </p:pic>
    </p:spTree>
    <p:extLst>
      <p:ext uri="{BB962C8B-B14F-4D97-AF65-F5344CB8AC3E}">
        <p14:creationId xmlns:p14="http://schemas.microsoft.com/office/powerpoint/2010/main" val="2132517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BC3E3F-C5D8-42DC-BB59-8DB2304682FA}"/>
              </a:ext>
            </a:extLst>
          </p:cNvPr>
          <p:cNvPicPr>
            <a:picLocks noChangeAspect="1"/>
          </p:cNvPicPr>
          <p:nvPr/>
        </p:nvPicPr>
        <p:blipFill>
          <a:blip r:embed="rId3"/>
          <a:stretch>
            <a:fillRect/>
          </a:stretch>
        </p:blipFill>
        <p:spPr>
          <a:xfrm>
            <a:off x="464393" y="1382816"/>
            <a:ext cx="8215213" cy="4418742"/>
          </a:xfrm>
          <a:prstGeom prst="rect">
            <a:avLst/>
          </a:prstGeom>
        </p:spPr>
      </p:pic>
      <p:sp>
        <p:nvSpPr>
          <p:cNvPr id="7" name="Title 6">
            <a:extLst>
              <a:ext uri="{FF2B5EF4-FFF2-40B4-BE49-F238E27FC236}">
                <a16:creationId xmlns:a16="http://schemas.microsoft.com/office/drawing/2014/main" id="{6C70C37F-4898-417D-BE18-FA8991F4F6D3}"/>
              </a:ext>
            </a:extLst>
          </p:cNvPr>
          <p:cNvSpPr>
            <a:spLocks noGrp="1"/>
          </p:cNvSpPr>
          <p:nvPr>
            <p:ph type="title"/>
          </p:nvPr>
        </p:nvSpPr>
        <p:spPr>
          <a:xfrm>
            <a:off x="0" y="-8878"/>
            <a:ext cx="9144000" cy="1924354"/>
          </a:xfrm>
        </p:spPr>
        <p:txBody>
          <a:bodyPr>
            <a:normAutofit/>
          </a:bodyPr>
          <a:lstStyle/>
          <a:p>
            <a:r>
              <a:rPr lang="en-US" sz="4400" dirty="0">
                <a:solidFill>
                  <a:srgbClr val="FF0000"/>
                </a:solidFill>
                <a:latin typeface="Arial Black" panose="020B0A04020102020204" pitchFamily="34" charset="0"/>
              </a:rPr>
              <a:t>		</a:t>
            </a:r>
            <a:r>
              <a:rPr lang="en-US" sz="6000" dirty="0">
                <a:solidFill>
                  <a:srgbClr val="FF0000"/>
                </a:solidFill>
                <a:latin typeface="Arial Black" panose="020B0A04020102020204" pitchFamily="34" charset="0"/>
              </a:rPr>
              <a:t>BIG  Hint …  </a:t>
            </a:r>
            <a:br>
              <a:rPr lang="en-US" sz="4400" dirty="0">
                <a:solidFill>
                  <a:srgbClr val="FF0000"/>
                </a:solidFill>
                <a:latin typeface="Arial Black" panose="020B0A04020102020204" pitchFamily="34" charset="0"/>
              </a:rPr>
            </a:br>
            <a:br>
              <a:rPr lang="en-US" dirty="0">
                <a:solidFill>
                  <a:srgbClr val="000066"/>
                </a:solidFill>
                <a:latin typeface="Arial Black" panose="020B0A04020102020204" pitchFamily="34" charset="0"/>
              </a:rPr>
            </a:br>
            <a:endParaRPr lang="en-US" dirty="0">
              <a:solidFill>
                <a:srgbClr val="000066"/>
              </a:solidFill>
              <a:latin typeface="Arial Black" panose="020B0A04020102020204" pitchFamily="34" charset="0"/>
            </a:endParaRPr>
          </a:p>
        </p:txBody>
      </p:sp>
      <p:sp>
        <p:nvSpPr>
          <p:cNvPr id="8" name="Rectangle 7">
            <a:extLst>
              <a:ext uri="{FF2B5EF4-FFF2-40B4-BE49-F238E27FC236}">
                <a16:creationId xmlns:a16="http://schemas.microsoft.com/office/drawing/2014/main" id="{69806B75-698D-4A4E-8FEB-9AAA212BF6DC}"/>
              </a:ext>
            </a:extLst>
          </p:cNvPr>
          <p:cNvSpPr/>
          <p:nvPr/>
        </p:nvSpPr>
        <p:spPr>
          <a:xfrm>
            <a:off x="464392" y="6081203"/>
            <a:ext cx="8215213" cy="584775"/>
          </a:xfrm>
          <a:prstGeom prst="rect">
            <a:avLst/>
          </a:prstGeom>
        </p:spPr>
        <p:txBody>
          <a:bodyPr wrap="square">
            <a:spAutoFit/>
          </a:bodyPr>
          <a:lstStyle/>
          <a:p>
            <a:pPr algn="ctr"/>
            <a:r>
              <a:rPr lang="en-US" sz="3200" dirty="0">
                <a:solidFill>
                  <a:srgbClr val="FF0000"/>
                </a:solidFill>
                <a:latin typeface="Arial Black" panose="020B0A04020102020204" pitchFamily="34" charset="0"/>
              </a:rPr>
              <a:t>DISTRICT AWARDS SPREADSHEET</a:t>
            </a:r>
            <a:endParaRPr lang="en-US" sz="3200" dirty="0"/>
          </a:p>
        </p:txBody>
      </p:sp>
    </p:spTree>
    <p:extLst>
      <p:ext uri="{BB962C8B-B14F-4D97-AF65-F5344CB8AC3E}">
        <p14:creationId xmlns:p14="http://schemas.microsoft.com/office/powerpoint/2010/main" val="580232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alpha val="1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BC3E3F-C5D8-42DC-BB59-8DB2304682FA}"/>
              </a:ext>
            </a:extLst>
          </p:cNvPr>
          <p:cNvPicPr>
            <a:picLocks noChangeAspect="1"/>
          </p:cNvPicPr>
          <p:nvPr/>
        </p:nvPicPr>
        <p:blipFill>
          <a:blip r:embed="rId3"/>
          <a:stretch>
            <a:fillRect/>
          </a:stretch>
        </p:blipFill>
        <p:spPr>
          <a:xfrm>
            <a:off x="-37061" y="1660125"/>
            <a:ext cx="9218122" cy="5197876"/>
          </a:xfrm>
          <a:prstGeom prst="rect">
            <a:avLst/>
          </a:prstGeom>
        </p:spPr>
      </p:pic>
      <p:sp>
        <p:nvSpPr>
          <p:cNvPr id="7" name="Title 6">
            <a:extLst>
              <a:ext uri="{FF2B5EF4-FFF2-40B4-BE49-F238E27FC236}">
                <a16:creationId xmlns:a16="http://schemas.microsoft.com/office/drawing/2014/main" id="{6C70C37F-4898-417D-BE18-FA8991F4F6D3}"/>
              </a:ext>
            </a:extLst>
          </p:cNvPr>
          <p:cNvSpPr>
            <a:spLocks noGrp="1"/>
          </p:cNvSpPr>
          <p:nvPr>
            <p:ph type="title"/>
          </p:nvPr>
        </p:nvSpPr>
        <p:spPr>
          <a:xfrm>
            <a:off x="0" y="-8878"/>
            <a:ext cx="9144000" cy="3169328"/>
          </a:xfrm>
          <a:solidFill>
            <a:schemeClr val="accent5">
              <a:lumMod val="20000"/>
              <a:lumOff val="80000"/>
            </a:schemeClr>
          </a:solidFill>
        </p:spPr>
        <p:txBody>
          <a:bodyPr>
            <a:normAutofit/>
          </a:bodyPr>
          <a:lstStyle/>
          <a:p>
            <a:pPr algn="ctr"/>
            <a:r>
              <a:rPr lang="en-US" sz="6000" dirty="0">
                <a:solidFill>
                  <a:srgbClr val="FF0000"/>
                </a:solidFill>
                <a:latin typeface="Arial Black" panose="020B0A04020102020204" pitchFamily="34" charset="0"/>
              </a:rPr>
              <a:t>APPLY BY JUNE 30</a:t>
            </a:r>
            <a:r>
              <a:rPr lang="en-US" sz="6000" baseline="30000" dirty="0">
                <a:solidFill>
                  <a:srgbClr val="FF0000"/>
                </a:solidFill>
                <a:latin typeface="Arial Black" panose="020B0A04020102020204" pitchFamily="34" charset="0"/>
              </a:rPr>
              <a:t>TH</a:t>
            </a:r>
            <a:r>
              <a:rPr lang="en-US" sz="6000" dirty="0">
                <a:solidFill>
                  <a:srgbClr val="FF0000"/>
                </a:solidFill>
                <a:latin typeface="Arial Black" panose="020B0A04020102020204" pitchFamily="34" charset="0"/>
              </a:rPr>
              <a:t> TO ACHIEVE </a:t>
            </a:r>
            <a:br>
              <a:rPr lang="en-US" sz="6000" dirty="0">
                <a:solidFill>
                  <a:srgbClr val="FF0000"/>
                </a:solidFill>
                <a:latin typeface="Arial Black" panose="020B0A04020102020204" pitchFamily="34" charset="0"/>
              </a:rPr>
            </a:br>
            <a:r>
              <a:rPr lang="en-US" sz="6000" dirty="0">
                <a:solidFill>
                  <a:srgbClr val="FF0000"/>
                </a:solidFill>
                <a:latin typeface="Arial Black" panose="020B0A04020102020204" pitchFamily="34" charset="0"/>
              </a:rPr>
              <a:t>2 POINTS!</a:t>
            </a:r>
            <a:br>
              <a:rPr lang="en-US" dirty="0">
                <a:solidFill>
                  <a:srgbClr val="000066"/>
                </a:solidFill>
                <a:latin typeface="Arial Black" panose="020B0A04020102020204" pitchFamily="34" charset="0"/>
              </a:rPr>
            </a:br>
            <a:r>
              <a:rPr lang="en-US" sz="3100" dirty="0">
                <a:solidFill>
                  <a:srgbClr val="000066"/>
                </a:solidFill>
                <a:latin typeface="Arial Black" panose="020B0A04020102020204" pitchFamily="34" charset="0"/>
              </a:rPr>
              <a:t>LINE #29 OF AWARDS SPREADSHEET</a:t>
            </a:r>
          </a:p>
        </p:txBody>
      </p:sp>
    </p:spTree>
    <p:extLst>
      <p:ext uri="{BB962C8B-B14F-4D97-AF65-F5344CB8AC3E}">
        <p14:creationId xmlns:p14="http://schemas.microsoft.com/office/powerpoint/2010/main" val="1801665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CA2124A-A61C-45F7-A969-CA630808303E}"/>
              </a:ext>
            </a:extLst>
          </p:cNvPr>
          <p:cNvSpPr>
            <a:spLocks noGrp="1"/>
          </p:cNvSpPr>
          <p:nvPr>
            <p:ph type="title"/>
          </p:nvPr>
        </p:nvSpPr>
        <p:spPr>
          <a:xfrm>
            <a:off x="393555" y="620392"/>
            <a:ext cx="2856201" cy="5504688"/>
          </a:xfrm>
        </p:spPr>
        <p:txBody>
          <a:bodyPr>
            <a:normAutofit/>
          </a:bodyPr>
          <a:lstStyle/>
          <a:p>
            <a:br>
              <a:rPr lang="en-US" sz="5200" b="1">
                <a:solidFill>
                  <a:schemeClr val="bg1"/>
                </a:solidFill>
              </a:rPr>
            </a:br>
            <a:br>
              <a:rPr lang="en-US" sz="5200" b="1">
                <a:solidFill>
                  <a:schemeClr val="bg1"/>
                </a:solidFill>
              </a:rPr>
            </a:br>
            <a:r>
              <a:rPr lang="en-US" sz="5200" b="1">
                <a:solidFill>
                  <a:schemeClr val="bg1"/>
                </a:solidFill>
              </a:rPr>
              <a:t>Properly Executing the MOU</a:t>
            </a:r>
            <a:endParaRPr lang="en-US" sz="5200">
              <a:solidFill>
                <a:schemeClr val="bg1"/>
              </a:solidFill>
            </a:endParaRPr>
          </a:p>
        </p:txBody>
      </p:sp>
      <p:pic>
        <p:nvPicPr>
          <p:cNvPr id="2" name="Picture 1">
            <a:extLst>
              <a:ext uri="{FF2B5EF4-FFF2-40B4-BE49-F238E27FC236}">
                <a16:creationId xmlns:a16="http://schemas.microsoft.com/office/drawing/2014/main" id="{11D3C5CB-4442-472C-B6ED-AA95F156B58F}"/>
              </a:ext>
            </a:extLst>
          </p:cNvPr>
          <p:cNvPicPr>
            <a:picLocks noChangeAspect="1"/>
          </p:cNvPicPr>
          <p:nvPr/>
        </p:nvPicPr>
        <p:blipFill>
          <a:blip r:embed="rId2"/>
          <a:stretch>
            <a:fillRect/>
          </a:stretch>
        </p:blipFill>
        <p:spPr>
          <a:xfrm>
            <a:off x="7555262" y="6125080"/>
            <a:ext cx="1364313" cy="599872"/>
          </a:xfrm>
          <a:prstGeom prst="rect">
            <a:avLst/>
          </a:prstGeom>
        </p:spPr>
      </p:pic>
      <p:graphicFrame>
        <p:nvGraphicFramePr>
          <p:cNvPr id="18" name="Content Placeholder 4">
            <a:extLst>
              <a:ext uri="{FF2B5EF4-FFF2-40B4-BE49-F238E27FC236}">
                <a16:creationId xmlns:a16="http://schemas.microsoft.com/office/drawing/2014/main" id="{43777E1E-B94B-47ED-8F59-04D24E46C649}"/>
              </a:ext>
            </a:extLst>
          </p:cNvPr>
          <p:cNvGraphicFramePr>
            <a:graphicFrameLocks noGrp="1"/>
          </p:cNvGraphicFramePr>
          <p:nvPr>
            <p:ph idx="1"/>
            <p:extLst>
              <p:ext uri="{D42A27DB-BD31-4B8C-83A1-F6EECF244321}">
                <p14:modId xmlns:p14="http://schemas.microsoft.com/office/powerpoint/2010/main" val="3933652819"/>
              </p:ext>
            </p:extLst>
          </p:nvPr>
        </p:nvGraphicFramePr>
        <p:xfrm>
          <a:off x="4101291" y="620392"/>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A49B2234-4175-480E-9795-33C58478C8DA}"/>
              </a:ext>
            </a:extLst>
          </p:cNvPr>
          <p:cNvPicPr>
            <a:picLocks noChangeAspect="1"/>
          </p:cNvPicPr>
          <p:nvPr/>
        </p:nvPicPr>
        <p:blipFill>
          <a:blip r:embed="rId8"/>
          <a:stretch>
            <a:fillRect/>
          </a:stretch>
        </p:blipFill>
        <p:spPr>
          <a:xfrm>
            <a:off x="1038546" y="277286"/>
            <a:ext cx="1225402" cy="1225402"/>
          </a:xfrm>
          <a:prstGeom prst="rect">
            <a:avLst/>
          </a:prstGeom>
        </p:spPr>
      </p:pic>
    </p:spTree>
    <p:extLst>
      <p:ext uri="{BB962C8B-B14F-4D97-AF65-F5344CB8AC3E}">
        <p14:creationId xmlns:p14="http://schemas.microsoft.com/office/powerpoint/2010/main" val="899472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98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CA2124A-A61C-45F7-A969-CA630808303E}"/>
              </a:ext>
            </a:extLst>
          </p:cNvPr>
          <p:cNvSpPr>
            <a:spLocks noGrp="1"/>
          </p:cNvSpPr>
          <p:nvPr>
            <p:ph type="title"/>
          </p:nvPr>
        </p:nvSpPr>
        <p:spPr>
          <a:xfrm>
            <a:off x="250357" y="745724"/>
            <a:ext cx="2397759" cy="5797119"/>
          </a:xfrm>
        </p:spPr>
        <p:txBody>
          <a:bodyPr anchor="t">
            <a:normAutofit/>
          </a:bodyPr>
          <a:lstStyle/>
          <a:p>
            <a:pPr algn="ctr"/>
            <a:br>
              <a:rPr lang="en-US" sz="2800" b="1" dirty="0">
                <a:solidFill>
                  <a:schemeClr val="bg1"/>
                </a:solidFill>
              </a:rPr>
            </a:br>
            <a:br>
              <a:rPr lang="en-US" sz="2800" b="1" dirty="0">
                <a:solidFill>
                  <a:schemeClr val="bg1"/>
                </a:solidFill>
              </a:rPr>
            </a:br>
            <a:r>
              <a:rPr lang="en-US" sz="2800" b="1" dirty="0">
                <a:solidFill>
                  <a:schemeClr val="bg1"/>
                </a:solidFill>
              </a:rPr>
              <a:t>All Foundation grant activities must:</a:t>
            </a:r>
            <a:br>
              <a:rPr lang="en-US" sz="2800" dirty="0">
                <a:solidFill>
                  <a:schemeClr val="bg1"/>
                </a:solidFill>
              </a:rPr>
            </a:br>
            <a:br>
              <a:rPr lang="en-US" sz="2800" dirty="0">
                <a:solidFill>
                  <a:schemeClr val="bg1"/>
                </a:solidFill>
              </a:rPr>
            </a:br>
            <a:r>
              <a:rPr lang="en-US" sz="2800" dirty="0">
                <a:solidFill>
                  <a:schemeClr val="bg1"/>
                </a:solidFill>
              </a:rPr>
              <a:t>1. Relate to the Foundation’s mission</a:t>
            </a:r>
            <a:br>
              <a:rPr lang="en-US" sz="2800" dirty="0">
                <a:solidFill>
                  <a:schemeClr val="bg1"/>
                </a:solidFill>
              </a:rPr>
            </a:br>
            <a:br>
              <a:rPr lang="en-US" sz="2800" dirty="0">
                <a:solidFill>
                  <a:schemeClr val="bg1"/>
                </a:solidFill>
              </a:rPr>
            </a:br>
            <a:r>
              <a:rPr lang="en-US" sz="2800" b="1" dirty="0">
                <a:solidFill>
                  <a:schemeClr val="accent4">
                    <a:lumMod val="60000"/>
                    <a:lumOff val="40000"/>
                  </a:schemeClr>
                </a:solidFill>
              </a:rPr>
              <a:t>2. Include active participation from Rotarians</a:t>
            </a:r>
          </a:p>
        </p:txBody>
      </p:sp>
      <p:pic>
        <p:nvPicPr>
          <p:cNvPr id="2" name="Picture 1">
            <a:extLst>
              <a:ext uri="{FF2B5EF4-FFF2-40B4-BE49-F238E27FC236}">
                <a16:creationId xmlns:a16="http://schemas.microsoft.com/office/drawing/2014/main" id="{11D3C5CB-4442-472C-B6ED-AA95F156B58F}"/>
              </a:ext>
            </a:extLst>
          </p:cNvPr>
          <p:cNvPicPr>
            <a:picLocks noChangeAspect="1"/>
          </p:cNvPicPr>
          <p:nvPr/>
        </p:nvPicPr>
        <p:blipFill>
          <a:blip r:embed="rId2"/>
          <a:stretch>
            <a:fillRect/>
          </a:stretch>
        </p:blipFill>
        <p:spPr>
          <a:xfrm>
            <a:off x="7351075" y="341679"/>
            <a:ext cx="1364313" cy="599872"/>
          </a:xfrm>
          <a:prstGeom prst="rect">
            <a:avLst/>
          </a:prstGeom>
        </p:spPr>
      </p:pic>
      <p:sp>
        <p:nvSpPr>
          <p:cNvPr id="5" name="Content Placeholder 4">
            <a:extLst>
              <a:ext uri="{FF2B5EF4-FFF2-40B4-BE49-F238E27FC236}">
                <a16:creationId xmlns:a16="http://schemas.microsoft.com/office/drawing/2014/main" id="{EF8D37EF-497C-4629-BC2E-36620A77A806}"/>
              </a:ext>
            </a:extLst>
          </p:cNvPr>
          <p:cNvSpPr>
            <a:spLocks noGrp="1"/>
          </p:cNvSpPr>
          <p:nvPr>
            <p:ph idx="1"/>
          </p:nvPr>
        </p:nvSpPr>
        <p:spPr>
          <a:xfrm>
            <a:off x="3248039" y="641615"/>
            <a:ext cx="5467349" cy="5533496"/>
          </a:xfrm>
        </p:spPr>
        <p:txBody>
          <a:bodyPr anchor="ctr">
            <a:normAutofit/>
          </a:bodyPr>
          <a:lstStyle/>
          <a:p>
            <a:pPr marL="0" indent="0">
              <a:buNone/>
            </a:pPr>
            <a:r>
              <a:rPr lang="en-US" sz="3200" dirty="0"/>
              <a:t>The mission of The Rotary Foundation of Rotary International is to enable Rotarians to advance world understanding, goodwill, and peace through the improvement of health, the support of education, and the alleviation of poverty.</a:t>
            </a:r>
          </a:p>
        </p:txBody>
      </p:sp>
    </p:spTree>
    <p:extLst>
      <p:ext uri="{BB962C8B-B14F-4D97-AF65-F5344CB8AC3E}">
        <p14:creationId xmlns:p14="http://schemas.microsoft.com/office/powerpoint/2010/main" val="1114945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98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CA2124A-A61C-45F7-A969-CA630808303E}"/>
              </a:ext>
            </a:extLst>
          </p:cNvPr>
          <p:cNvSpPr>
            <a:spLocks noGrp="1"/>
          </p:cNvSpPr>
          <p:nvPr>
            <p:ph type="title"/>
          </p:nvPr>
        </p:nvSpPr>
        <p:spPr>
          <a:xfrm>
            <a:off x="250357" y="1951192"/>
            <a:ext cx="2397759" cy="2743200"/>
          </a:xfrm>
        </p:spPr>
        <p:txBody>
          <a:bodyPr anchor="t">
            <a:normAutofit/>
          </a:bodyPr>
          <a:lstStyle/>
          <a:p>
            <a:pPr algn="ctr"/>
            <a:r>
              <a:rPr lang="en-US" sz="2900" dirty="0">
                <a:solidFill>
                  <a:prstClr val="white"/>
                </a:solidFill>
              </a:rPr>
              <a:t>All Foundation grant activities must:</a:t>
            </a:r>
            <a:endParaRPr lang="en-US" sz="2900" dirty="0">
              <a:solidFill>
                <a:schemeClr val="bg1"/>
              </a:solidFill>
            </a:endParaRPr>
          </a:p>
        </p:txBody>
      </p:sp>
      <p:pic>
        <p:nvPicPr>
          <p:cNvPr id="2" name="Picture 1">
            <a:extLst>
              <a:ext uri="{FF2B5EF4-FFF2-40B4-BE49-F238E27FC236}">
                <a16:creationId xmlns:a16="http://schemas.microsoft.com/office/drawing/2014/main" id="{11D3C5CB-4442-472C-B6ED-AA95F156B58F}"/>
              </a:ext>
            </a:extLst>
          </p:cNvPr>
          <p:cNvPicPr>
            <a:picLocks noChangeAspect="1"/>
          </p:cNvPicPr>
          <p:nvPr/>
        </p:nvPicPr>
        <p:blipFill>
          <a:blip r:embed="rId2"/>
          <a:stretch>
            <a:fillRect/>
          </a:stretch>
        </p:blipFill>
        <p:spPr>
          <a:xfrm>
            <a:off x="7332261" y="106532"/>
            <a:ext cx="1667176" cy="733037"/>
          </a:xfrm>
          <a:prstGeom prst="rect">
            <a:avLst/>
          </a:prstGeom>
        </p:spPr>
      </p:pic>
      <p:sp>
        <p:nvSpPr>
          <p:cNvPr id="5" name="Content Placeholder 4">
            <a:extLst>
              <a:ext uri="{FF2B5EF4-FFF2-40B4-BE49-F238E27FC236}">
                <a16:creationId xmlns:a16="http://schemas.microsoft.com/office/drawing/2014/main" id="{EF8D37EF-497C-4629-BC2E-36620A77A806}"/>
              </a:ext>
            </a:extLst>
          </p:cNvPr>
          <p:cNvSpPr>
            <a:spLocks noGrp="1"/>
          </p:cNvSpPr>
          <p:nvPr>
            <p:ph idx="1"/>
          </p:nvPr>
        </p:nvSpPr>
        <p:spPr>
          <a:xfrm>
            <a:off x="3248039" y="641615"/>
            <a:ext cx="5467349" cy="5533496"/>
          </a:xfrm>
        </p:spPr>
        <p:txBody>
          <a:bodyPr anchor="ctr">
            <a:normAutofit/>
          </a:bodyPr>
          <a:lstStyle/>
          <a:p>
            <a:endParaRPr lang="en-US" dirty="0">
              <a:latin typeface="Arial" panose="020B0604020202020204" pitchFamily="34" charset="0"/>
            </a:endParaRPr>
          </a:p>
          <a:p>
            <a:pPr marL="0" indent="0">
              <a:buNone/>
            </a:pPr>
            <a:r>
              <a:rPr lang="en-US" dirty="0">
                <a:latin typeface="Arial" panose="020B0604020202020204" pitchFamily="34" charset="0"/>
              </a:rPr>
              <a:t>•</a:t>
            </a:r>
            <a:r>
              <a:rPr lang="en-US" dirty="0">
                <a:latin typeface="Calibri" panose="020F0502020204030204" pitchFamily="34" charset="0"/>
              </a:rPr>
              <a:t>Comply with </a:t>
            </a:r>
            <a:r>
              <a:rPr lang="en-US" i="1" dirty="0">
                <a:latin typeface="Calibri" panose="020F0502020204030204" pitchFamily="34" charset="0"/>
              </a:rPr>
              <a:t>Rotary Foundation Terms and Conditions</a:t>
            </a:r>
            <a:endParaRPr lang="en-US" dirty="0">
              <a:latin typeface="Calibri" panose="020F0502020204030204" pitchFamily="34" charset="0"/>
            </a:endParaRPr>
          </a:p>
          <a:p>
            <a:pPr marL="0" indent="0">
              <a:buNone/>
            </a:pPr>
            <a:r>
              <a:rPr lang="en-US" dirty="0">
                <a:latin typeface="Arial" panose="020B0604020202020204" pitchFamily="34" charset="0"/>
              </a:rPr>
              <a:t>•</a:t>
            </a:r>
            <a:r>
              <a:rPr lang="en-US" dirty="0">
                <a:latin typeface="Calibri" panose="020F0502020204030204" pitchFamily="34" charset="0"/>
              </a:rPr>
              <a:t>Comply with </a:t>
            </a:r>
            <a:r>
              <a:rPr lang="en-US" i="1" dirty="0">
                <a:latin typeface="Calibri" panose="020F0502020204030204" pitchFamily="34" charset="0"/>
              </a:rPr>
              <a:t>Conflict of Interest Policy for Grant Participants</a:t>
            </a:r>
            <a:endParaRPr lang="en-US" dirty="0">
              <a:latin typeface="Calibri" panose="020F0502020204030204" pitchFamily="34" charset="0"/>
            </a:endParaRPr>
          </a:p>
          <a:p>
            <a:pPr marL="0" indent="0">
              <a:buNone/>
            </a:pPr>
            <a:r>
              <a:rPr lang="en-US" dirty="0">
                <a:latin typeface="Arial" panose="020B0604020202020204" pitchFamily="34" charset="0"/>
              </a:rPr>
              <a:t>•</a:t>
            </a:r>
            <a:r>
              <a:rPr lang="en-US" dirty="0">
                <a:latin typeface="Calibri" panose="020F0502020204030204" pitchFamily="34" charset="0"/>
              </a:rPr>
              <a:t>Comply with </a:t>
            </a:r>
            <a:r>
              <a:rPr lang="en-US" i="1" dirty="0">
                <a:latin typeface="Calibri" panose="020F0502020204030204" pitchFamily="34" charset="0"/>
              </a:rPr>
              <a:t>Use of Rotary Marks</a:t>
            </a:r>
            <a:endParaRPr lang="en-US" dirty="0">
              <a:latin typeface="Calibri" panose="020F0502020204030204" pitchFamily="34" charset="0"/>
            </a:endParaRPr>
          </a:p>
          <a:p>
            <a:pPr marL="0" indent="0">
              <a:buNone/>
            </a:pPr>
            <a:r>
              <a:rPr lang="en-US" dirty="0">
                <a:latin typeface="Arial" panose="020B0604020202020204" pitchFamily="34" charset="0"/>
              </a:rPr>
              <a:t>•</a:t>
            </a:r>
            <a:r>
              <a:rPr lang="en-US" dirty="0">
                <a:highlight>
                  <a:srgbClr val="FFFF00"/>
                </a:highlight>
                <a:latin typeface="Calibri" panose="020F0502020204030204" pitchFamily="34" charset="0"/>
              </a:rPr>
              <a:t>Include appropriate signage or recognition of funding through The Rotary Foundation and club</a:t>
            </a:r>
          </a:p>
        </p:txBody>
      </p:sp>
    </p:spTree>
    <p:extLst>
      <p:ext uri="{BB962C8B-B14F-4D97-AF65-F5344CB8AC3E}">
        <p14:creationId xmlns:p14="http://schemas.microsoft.com/office/powerpoint/2010/main" val="1819467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0E3B16D-5548-4CDF-B1C7-3BADFC4713D3}"/>
              </a:ext>
            </a:extLst>
          </p:cNvPr>
          <p:cNvPicPr>
            <a:picLocks noChangeAspect="1"/>
          </p:cNvPicPr>
          <p:nvPr/>
        </p:nvPicPr>
        <p:blipFill>
          <a:blip r:embed="rId3"/>
          <a:stretch>
            <a:fillRect/>
          </a:stretch>
        </p:blipFill>
        <p:spPr>
          <a:xfrm>
            <a:off x="5265527" y="22015"/>
            <a:ext cx="3978839" cy="1743714"/>
          </a:xfrm>
          <a:prstGeom prst="rect">
            <a:avLst/>
          </a:prstGeom>
        </p:spPr>
      </p:pic>
      <p:sp>
        <p:nvSpPr>
          <p:cNvPr id="10" name="Rectangle 9">
            <a:extLst>
              <a:ext uri="{FF2B5EF4-FFF2-40B4-BE49-F238E27FC236}">
                <a16:creationId xmlns:a16="http://schemas.microsoft.com/office/drawing/2014/main" id="{9D56B1C0-B141-4B06-B525-5648823B5457}"/>
              </a:ext>
            </a:extLst>
          </p:cNvPr>
          <p:cNvSpPr/>
          <p:nvPr/>
        </p:nvSpPr>
        <p:spPr>
          <a:xfrm>
            <a:off x="386455" y="5221898"/>
            <a:ext cx="8501178" cy="1569660"/>
          </a:xfrm>
          <a:prstGeom prst="rect">
            <a:avLst/>
          </a:prstGeom>
        </p:spPr>
        <p:txBody>
          <a:bodyPr wrap="square">
            <a:spAutoFit/>
          </a:bodyPr>
          <a:lstStyle/>
          <a:p>
            <a:pPr algn="r"/>
            <a:r>
              <a:rPr lang="en-US" sz="3200" b="1" dirty="0">
                <a:solidFill>
                  <a:schemeClr val="bg1"/>
                </a:solidFill>
                <a:latin typeface="Abadi" panose="020B0604020104020204" pitchFamily="34" charset="0"/>
              </a:rPr>
              <a:t>Rotary District 6920 DRFC</a:t>
            </a:r>
          </a:p>
          <a:p>
            <a:pPr algn="r"/>
            <a:r>
              <a:rPr lang="en-US" sz="3200" b="1" dirty="0">
                <a:solidFill>
                  <a:schemeClr val="bg1"/>
                </a:solidFill>
                <a:latin typeface="Abadi" panose="020B0604020104020204" pitchFamily="34" charset="0"/>
              </a:rPr>
              <a:t>Foundation Chair and Global Grants Chair </a:t>
            </a:r>
          </a:p>
          <a:p>
            <a:pPr algn="r"/>
            <a:r>
              <a:rPr lang="en-US" sz="3200" b="1" dirty="0">
                <a:solidFill>
                  <a:schemeClr val="bg1"/>
                </a:solidFill>
                <a:latin typeface="Abadi" panose="020B0604020104020204" pitchFamily="34" charset="0"/>
              </a:rPr>
              <a:t>Past District Governor Hamsa Thota</a:t>
            </a:r>
          </a:p>
        </p:txBody>
      </p:sp>
      <p:pic>
        <p:nvPicPr>
          <p:cNvPr id="13" name="Picture 12">
            <a:extLst>
              <a:ext uri="{FF2B5EF4-FFF2-40B4-BE49-F238E27FC236}">
                <a16:creationId xmlns:a16="http://schemas.microsoft.com/office/drawing/2014/main" id="{B8B3580D-5BFE-41ED-9A68-F4DC5CA302EB}"/>
              </a:ext>
            </a:extLst>
          </p:cNvPr>
          <p:cNvPicPr>
            <a:picLocks noChangeAspect="1"/>
          </p:cNvPicPr>
          <p:nvPr/>
        </p:nvPicPr>
        <p:blipFill>
          <a:blip r:embed="rId4"/>
          <a:stretch>
            <a:fillRect/>
          </a:stretch>
        </p:blipFill>
        <p:spPr>
          <a:xfrm>
            <a:off x="5692343" y="1840451"/>
            <a:ext cx="2412969" cy="3382667"/>
          </a:xfrm>
          <a:prstGeom prst="rect">
            <a:avLst/>
          </a:prstGeom>
        </p:spPr>
      </p:pic>
      <p:sp>
        <p:nvSpPr>
          <p:cNvPr id="3" name="TextBox 2">
            <a:extLst>
              <a:ext uri="{FF2B5EF4-FFF2-40B4-BE49-F238E27FC236}">
                <a16:creationId xmlns:a16="http://schemas.microsoft.com/office/drawing/2014/main" id="{7D2D963B-5701-414F-9D9B-90E7347C9507}"/>
              </a:ext>
            </a:extLst>
          </p:cNvPr>
          <p:cNvSpPr txBox="1"/>
          <p:nvPr/>
        </p:nvSpPr>
        <p:spPr>
          <a:xfrm>
            <a:off x="386455" y="3531784"/>
            <a:ext cx="4593918" cy="1384995"/>
          </a:xfrm>
          <a:prstGeom prst="rect">
            <a:avLst/>
          </a:prstGeom>
          <a:noFill/>
        </p:spPr>
        <p:txBody>
          <a:bodyPr wrap="square" rtlCol="0">
            <a:spAutoFit/>
          </a:bodyPr>
          <a:lstStyle/>
          <a:p>
            <a:r>
              <a:rPr lang="en-US" sz="2800" b="1" dirty="0">
                <a:solidFill>
                  <a:srgbClr val="0000CC"/>
                </a:solidFill>
              </a:rPr>
              <a:t>Heather Kellen</a:t>
            </a:r>
            <a:br>
              <a:rPr lang="en-US" sz="2800" b="1" dirty="0">
                <a:solidFill>
                  <a:srgbClr val="0000CC"/>
                </a:solidFill>
              </a:rPr>
            </a:br>
            <a:r>
              <a:rPr lang="en-US" sz="2800" b="1" dirty="0">
                <a:solidFill>
                  <a:srgbClr val="0000CC"/>
                </a:solidFill>
              </a:rPr>
              <a:t>District Governor 2022-23</a:t>
            </a:r>
            <a:br>
              <a:rPr lang="en-US" sz="2800" b="1" dirty="0">
                <a:solidFill>
                  <a:srgbClr val="0000CC"/>
                </a:solidFill>
              </a:rPr>
            </a:br>
            <a:r>
              <a:rPr lang="en-US" sz="2800" b="1" dirty="0">
                <a:solidFill>
                  <a:srgbClr val="0000CC"/>
                </a:solidFill>
              </a:rPr>
              <a:t>Rotary Club of  Perry</a:t>
            </a:r>
            <a:endParaRPr lang="en-US" sz="2800" dirty="0">
              <a:solidFill>
                <a:srgbClr val="0000CC"/>
              </a:solidFill>
            </a:endParaRPr>
          </a:p>
        </p:txBody>
      </p:sp>
      <p:pic>
        <p:nvPicPr>
          <p:cNvPr id="4" name="Picture 3">
            <a:extLst>
              <a:ext uri="{FF2B5EF4-FFF2-40B4-BE49-F238E27FC236}">
                <a16:creationId xmlns:a16="http://schemas.microsoft.com/office/drawing/2014/main" id="{A35651D5-F4AD-4AAB-B12F-E7AF2EFA92F0}"/>
              </a:ext>
            </a:extLst>
          </p:cNvPr>
          <p:cNvPicPr>
            <a:picLocks noChangeAspect="1"/>
          </p:cNvPicPr>
          <p:nvPr/>
        </p:nvPicPr>
        <p:blipFill>
          <a:blip r:embed="rId5"/>
          <a:stretch>
            <a:fillRect/>
          </a:stretch>
        </p:blipFill>
        <p:spPr>
          <a:xfrm>
            <a:off x="514295" y="66442"/>
            <a:ext cx="3214709" cy="3218155"/>
          </a:xfrm>
          <a:prstGeom prst="rect">
            <a:avLst/>
          </a:prstGeom>
        </p:spPr>
      </p:pic>
    </p:spTree>
    <p:extLst>
      <p:ext uri="{BB962C8B-B14F-4D97-AF65-F5344CB8AC3E}">
        <p14:creationId xmlns:p14="http://schemas.microsoft.com/office/powerpoint/2010/main" val="925848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4E770B-E2F5-468A-9A07-67698AAB9020}"/>
              </a:ext>
            </a:extLst>
          </p:cNvPr>
          <p:cNvSpPr>
            <a:spLocks noGrp="1"/>
          </p:cNvSpPr>
          <p:nvPr>
            <p:ph type="title"/>
          </p:nvPr>
        </p:nvSpPr>
        <p:spPr>
          <a:xfrm>
            <a:off x="628650" y="556995"/>
            <a:ext cx="7886700" cy="1133693"/>
          </a:xfrm>
        </p:spPr>
        <p:txBody>
          <a:bodyPr>
            <a:normAutofit/>
          </a:bodyPr>
          <a:lstStyle/>
          <a:p>
            <a:r>
              <a:rPr lang="en-US" sz="3500" b="1" dirty="0"/>
              <a:t>PROJECT DEVELOPMENT CHECKLIST</a:t>
            </a:r>
            <a:br>
              <a:rPr lang="en-US" sz="3500" b="1" dirty="0"/>
            </a:br>
            <a:endParaRPr lang="en-US" sz="3500"/>
          </a:p>
        </p:txBody>
      </p:sp>
      <p:pic>
        <p:nvPicPr>
          <p:cNvPr id="4" name="Picture 3">
            <a:extLst>
              <a:ext uri="{FF2B5EF4-FFF2-40B4-BE49-F238E27FC236}">
                <a16:creationId xmlns:a16="http://schemas.microsoft.com/office/drawing/2014/main" id="{011605BF-D9DC-4BA4-B5EF-7BBEE82F8555}"/>
              </a:ext>
            </a:extLst>
          </p:cNvPr>
          <p:cNvPicPr>
            <a:picLocks noChangeAspect="1"/>
          </p:cNvPicPr>
          <p:nvPr/>
        </p:nvPicPr>
        <p:blipFill>
          <a:blip r:embed="rId2"/>
          <a:stretch>
            <a:fillRect/>
          </a:stretch>
        </p:blipFill>
        <p:spPr>
          <a:xfrm>
            <a:off x="7332261" y="106532"/>
            <a:ext cx="1667176" cy="733037"/>
          </a:xfrm>
          <a:prstGeom prst="rect">
            <a:avLst/>
          </a:prstGeom>
        </p:spPr>
      </p:pic>
      <p:graphicFrame>
        <p:nvGraphicFramePr>
          <p:cNvPr id="36" name="Content Placeholder 2">
            <a:extLst>
              <a:ext uri="{FF2B5EF4-FFF2-40B4-BE49-F238E27FC236}">
                <a16:creationId xmlns:a16="http://schemas.microsoft.com/office/drawing/2014/main" id="{1E9BC6B5-002E-44C0-B881-F881640B358F}"/>
              </a:ext>
            </a:extLst>
          </p:cNvPr>
          <p:cNvGraphicFramePr>
            <a:graphicFrameLocks noGrp="1"/>
          </p:cNvGraphicFramePr>
          <p:nvPr>
            <p:ph idx="1"/>
            <p:extLst>
              <p:ext uri="{D42A27DB-BD31-4B8C-83A1-F6EECF244321}">
                <p14:modId xmlns:p14="http://schemas.microsoft.com/office/powerpoint/2010/main" val="268876630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270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22">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26"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itle 3">
            <a:extLst>
              <a:ext uri="{FF2B5EF4-FFF2-40B4-BE49-F238E27FC236}">
                <a16:creationId xmlns:a16="http://schemas.microsoft.com/office/drawing/2014/main" id="{ECA2124A-A61C-45F7-A969-CA630808303E}"/>
              </a:ext>
            </a:extLst>
          </p:cNvPr>
          <p:cNvSpPr>
            <a:spLocks noGrp="1"/>
          </p:cNvSpPr>
          <p:nvPr>
            <p:ph type="title"/>
          </p:nvPr>
        </p:nvSpPr>
        <p:spPr>
          <a:xfrm>
            <a:off x="785460" y="743662"/>
            <a:ext cx="7729890" cy="1067384"/>
          </a:xfrm>
        </p:spPr>
        <p:txBody>
          <a:bodyPr>
            <a:normAutofit/>
          </a:bodyPr>
          <a:lstStyle/>
          <a:p>
            <a:r>
              <a:rPr lang="en-US" sz="3500" dirty="0">
                <a:solidFill>
                  <a:srgbClr val="FFFFFF"/>
                </a:solidFill>
              </a:rPr>
              <a:t>District Grant Project Development:</a:t>
            </a:r>
          </a:p>
        </p:txBody>
      </p:sp>
      <p:pic>
        <p:nvPicPr>
          <p:cNvPr id="2" name="Picture 1">
            <a:extLst>
              <a:ext uri="{FF2B5EF4-FFF2-40B4-BE49-F238E27FC236}">
                <a16:creationId xmlns:a16="http://schemas.microsoft.com/office/drawing/2014/main" id="{11D3C5CB-4442-472C-B6ED-AA95F156B58F}"/>
              </a:ext>
            </a:extLst>
          </p:cNvPr>
          <p:cNvPicPr>
            <a:picLocks noChangeAspect="1"/>
          </p:cNvPicPr>
          <p:nvPr/>
        </p:nvPicPr>
        <p:blipFill>
          <a:blip r:embed="rId2"/>
          <a:stretch>
            <a:fillRect/>
          </a:stretch>
        </p:blipFill>
        <p:spPr>
          <a:xfrm>
            <a:off x="6599464" y="5568956"/>
            <a:ext cx="2407334" cy="1058477"/>
          </a:xfrm>
          <a:prstGeom prst="rect">
            <a:avLst/>
          </a:prstGeom>
        </p:spPr>
      </p:pic>
      <p:sp>
        <p:nvSpPr>
          <p:cNvPr id="5" name="Content Placeholder 4">
            <a:extLst>
              <a:ext uri="{FF2B5EF4-FFF2-40B4-BE49-F238E27FC236}">
                <a16:creationId xmlns:a16="http://schemas.microsoft.com/office/drawing/2014/main" id="{EF8D37EF-497C-4629-BC2E-36620A77A806}"/>
              </a:ext>
            </a:extLst>
          </p:cNvPr>
          <p:cNvSpPr>
            <a:spLocks noGrp="1"/>
          </p:cNvSpPr>
          <p:nvPr>
            <p:ph idx="1"/>
          </p:nvPr>
        </p:nvSpPr>
        <p:spPr>
          <a:xfrm>
            <a:off x="916983" y="2342544"/>
            <a:ext cx="7746877" cy="3563159"/>
          </a:xfrm>
        </p:spPr>
        <p:txBody>
          <a:bodyPr>
            <a:noAutofit/>
          </a:bodyPr>
          <a:lstStyle/>
          <a:p>
            <a:pPr marL="0" indent="0">
              <a:buNone/>
            </a:pPr>
            <a:r>
              <a:rPr lang="en-US" dirty="0">
                <a:latin typeface="Arial" panose="020B0604020202020204" pitchFamily="34" charset="0"/>
              </a:rPr>
              <a:t>• </a:t>
            </a:r>
            <a:r>
              <a:rPr lang="en-US" dirty="0">
                <a:latin typeface="Calibri" panose="020F0502020204030204" pitchFamily="34" charset="0"/>
              </a:rPr>
              <a:t>Planning for grant project activities is encouraged, but </a:t>
            </a:r>
            <a:r>
              <a:rPr lang="en-US" b="1" dirty="0">
                <a:highlight>
                  <a:srgbClr val="FFFF00"/>
                </a:highlight>
                <a:latin typeface="Calibri" panose="020F0502020204030204" pitchFamily="34" charset="0"/>
              </a:rPr>
              <a:t>expenses may not be incurred prior to district approval </a:t>
            </a:r>
            <a:r>
              <a:rPr lang="en-US" dirty="0">
                <a:latin typeface="Calibri" panose="020F0502020204030204" pitchFamily="34" charset="0"/>
              </a:rPr>
              <a:t>(via email). </a:t>
            </a:r>
          </a:p>
          <a:p>
            <a:r>
              <a:rPr lang="en-US" b="1" dirty="0">
                <a:solidFill>
                  <a:srgbClr val="FF0000"/>
                </a:solidFill>
                <a:latin typeface="Calibri" panose="020F0502020204030204" pitchFamily="34" charset="0"/>
              </a:rPr>
              <a:t>$500 minimum total project budget. </a:t>
            </a:r>
            <a:r>
              <a:rPr lang="en-US" dirty="0">
                <a:latin typeface="Calibri" panose="020F0502020204030204" pitchFamily="34" charset="0"/>
              </a:rPr>
              <a:t>Potential partners: club or member donations, another club, community organizations </a:t>
            </a:r>
          </a:p>
        </p:txBody>
      </p:sp>
    </p:spTree>
    <p:extLst>
      <p:ext uri="{BB962C8B-B14F-4D97-AF65-F5344CB8AC3E}">
        <p14:creationId xmlns:p14="http://schemas.microsoft.com/office/powerpoint/2010/main" val="1783598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22">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26"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itle 3">
            <a:extLst>
              <a:ext uri="{FF2B5EF4-FFF2-40B4-BE49-F238E27FC236}">
                <a16:creationId xmlns:a16="http://schemas.microsoft.com/office/drawing/2014/main" id="{ECA2124A-A61C-45F7-A969-CA630808303E}"/>
              </a:ext>
            </a:extLst>
          </p:cNvPr>
          <p:cNvSpPr>
            <a:spLocks noGrp="1"/>
          </p:cNvSpPr>
          <p:nvPr>
            <p:ph type="title"/>
          </p:nvPr>
        </p:nvSpPr>
        <p:spPr>
          <a:xfrm>
            <a:off x="785460" y="743662"/>
            <a:ext cx="7729890" cy="1067384"/>
          </a:xfrm>
        </p:spPr>
        <p:txBody>
          <a:bodyPr>
            <a:normAutofit/>
          </a:bodyPr>
          <a:lstStyle/>
          <a:p>
            <a:r>
              <a:rPr lang="en-US" sz="3500" dirty="0">
                <a:solidFill>
                  <a:srgbClr val="FFFFFF"/>
                </a:solidFill>
              </a:rPr>
              <a:t>District Grant Project Development:</a:t>
            </a:r>
          </a:p>
        </p:txBody>
      </p:sp>
      <p:pic>
        <p:nvPicPr>
          <p:cNvPr id="2" name="Picture 1">
            <a:extLst>
              <a:ext uri="{FF2B5EF4-FFF2-40B4-BE49-F238E27FC236}">
                <a16:creationId xmlns:a16="http://schemas.microsoft.com/office/drawing/2014/main" id="{11D3C5CB-4442-472C-B6ED-AA95F156B58F}"/>
              </a:ext>
            </a:extLst>
          </p:cNvPr>
          <p:cNvPicPr>
            <a:picLocks noChangeAspect="1"/>
          </p:cNvPicPr>
          <p:nvPr/>
        </p:nvPicPr>
        <p:blipFill>
          <a:blip r:embed="rId2"/>
          <a:stretch>
            <a:fillRect/>
          </a:stretch>
        </p:blipFill>
        <p:spPr>
          <a:xfrm>
            <a:off x="6599464" y="5568956"/>
            <a:ext cx="2407334" cy="1058477"/>
          </a:xfrm>
          <a:prstGeom prst="rect">
            <a:avLst/>
          </a:prstGeom>
        </p:spPr>
      </p:pic>
      <p:sp>
        <p:nvSpPr>
          <p:cNvPr id="5" name="Content Placeholder 4">
            <a:extLst>
              <a:ext uri="{FF2B5EF4-FFF2-40B4-BE49-F238E27FC236}">
                <a16:creationId xmlns:a16="http://schemas.microsoft.com/office/drawing/2014/main" id="{EF8D37EF-497C-4629-BC2E-36620A77A806}"/>
              </a:ext>
            </a:extLst>
          </p:cNvPr>
          <p:cNvSpPr>
            <a:spLocks noGrp="1"/>
          </p:cNvSpPr>
          <p:nvPr>
            <p:ph idx="1"/>
          </p:nvPr>
        </p:nvSpPr>
        <p:spPr>
          <a:xfrm>
            <a:off x="916983" y="2342544"/>
            <a:ext cx="7746877" cy="3563159"/>
          </a:xfrm>
        </p:spPr>
        <p:txBody>
          <a:bodyPr>
            <a:noAutofit/>
          </a:bodyPr>
          <a:lstStyle/>
          <a:p>
            <a:pPr marL="0" indent="0">
              <a:buNone/>
            </a:pPr>
            <a:r>
              <a:rPr lang="en-US" dirty="0">
                <a:latin typeface="Arial" panose="020B0604020202020204" pitchFamily="34" charset="0"/>
              </a:rPr>
              <a:t>• </a:t>
            </a:r>
            <a:r>
              <a:rPr lang="en-US" dirty="0">
                <a:latin typeface="Calibri" panose="020F0502020204030204" pitchFamily="34" charset="0"/>
              </a:rPr>
              <a:t>Must not use grant funds to reimburse clubs for activities and expenses already completed or in progress before grant project approval</a:t>
            </a:r>
          </a:p>
          <a:p>
            <a:pPr marL="0" indent="0">
              <a:buNone/>
            </a:pPr>
            <a:r>
              <a:rPr lang="en-US" dirty="0">
                <a:highlight>
                  <a:srgbClr val="FFFF00"/>
                </a:highlight>
                <a:latin typeface="Arial" panose="020B0604020202020204" pitchFamily="34" charset="0"/>
              </a:rPr>
              <a:t>• </a:t>
            </a:r>
            <a:r>
              <a:rPr lang="en-US" b="1" dirty="0">
                <a:highlight>
                  <a:srgbClr val="FFFF00"/>
                </a:highlight>
                <a:latin typeface="Calibri" panose="020F0502020204030204" pitchFamily="34" charset="0"/>
              </a:rPr>
              <a:t>After project approval, any changes to the project must be preapproved by District and TRF.          MUST Cancel &amp; resubmit for approval.</a:t>
            </a:r>
            <a:endParaRPr lang="en-US" dirty="0">
              <a:highlight>
                <a:srgbClr val="FFFF00"/>
              </a:highlight>
              <a:latin typeface="Calibri" panose="020F0502020204030204" pitchFamily="34" charset="0"/>
            </a:endParaRPr>
          </a:p>
        </p:txBody>
      </p:sp>
    </p:spTree>
    <p:extLst>
      <p:ext uri="{BB962C8B-B14F-4D97-AF65-F5344CB8AC3E}">
        <p14:creationId xmlns:p14="http://schemas.microsoft.com/office/powerpoint/2010/main" val="2636576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22">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26"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itle 3">
            <a:extLst>
              <a:ext uri="{FF2B5EF4-FFF2-40B4-BE49-F238E27FC236}">
                <a16:creationId xmlns:a16="http://schemas.microsoft.com/office/drawing/2014/main" id="{ECA2124A-A61C-45F7-A969-CA630808303E}"/>
              </a:ext>
            </a:extLst>
          </p:cNvPr>
          <p:cNvSpPr>
            <a:spLocks noGrp="1"/>
          </p:cNvSpPr>
          <p:nvPr>
            <p:ph type="title"/>
          </p:nvPr>
        </p:nvSpPr>
        <p:spPr>
          <a:xfrm>
            <a:off x="785460" y="743661"/>
            <a:ext cx="7729890" cy="1325563"/>
          </a:xfrm>
        </p:spPr>
        <p:txBody>
          <a:bodyPr>
            <a:normAutofit/>
          </a:bodyPr>
          <a:lstStyle/>
          <a:p>
            <a:r>
              <a:rPr lang="en-US" sz="3500" dirty="0">
                <a:solidFill>
                  <a:srgbClr val="FFFFFF"/>
                </a:solidFill>
              </a:rPr>
              <a:t>District Grant Project Development:</a:t>
            </a:r>
          </a:p>
        </p:txBody>
      </p:sp>
      <p:pic>
        <p:nvPicPr>
          <p:cNvPr id="2" name="Picture 1">
            <a:extLst>
              <a:ext uri="{FF2B5EF4-FFF2-40B4-BE49-F238E27FC236}">
                <a16:creationId xmlns:a16="http://schemas.microsoft.com/office/drawing/2014/main" id="{11D3C5CB-4442-472C-B6ED-AA95F156B58F}"/>
              </a:ext>
            </a:extLst>
          </p:cNvPr>
          <p:cNvPicPr>
            <a:picLocks noChangeAspect="1"/>
          </p:cNvPicPr>
          <p:nvPr/>
        </p:nvPicPr>
        <p:blipFill>
          <a:blip r:embed="rId2"/>
          <a:stretch>
            <a:fillRect/>
          </a:stretch>
        </p:blipFill>
        <p:spPr>
          <a:xfrm>
            <a:off x="6599464" y="5568956"/>
            <a:ext cx="2407334" cy="1058477"/>
          </a:xfrm>
          <a:prstGeom prst="rect">
            <a:avLst/>
          </a:prstGeom>
        </p:spPr>
      </p:pic>
      <p:sp>
        <p:nvSpPr>
          <p:cNvPr id="5" name="Content Placeholder 4">
            <a:extLst>
              <a:ext uri="{FF2B5EF4-FFF2-40B4-BE49-F238E27FC236}">
                <a16:creationId xmlns:a16="http://schemas.microsoft.com/office/drawing/2014/main" id="{EF8D37EF-497C-4629-BC2E-36620A77A806}"/>
              </a:ext>
            </a:extLst>
          </p:cNvPr>
          <p:cNvSpPr>
            <a:spLocks noGrp="1"/>
          </p:cNvSpPr>
          <p:nvPr>
            <p:ph idx="1"/>
          </p:nvPr>
        </p:nvSpPr>
        <p:spPr>
          <a:xfrm>
            <a:off x="1015250" y="1921689"/>
            <a:ext cx="7729890" cy="4335341"/>
          </a:xfrm>
        </p:spPr>
        <p:txBody>
          <a:bodyPr>
            <a:normAutofit fontScale="92500" lnSpcReduction="10000"/>
          </a:bodyPr>
          <a:lstStyle/>
          <a:p>
            <a:endParaRPr lang="en-US" dirty="0"/>
          </a:p>
          <a:p>
            <a:pPr marL="0" indent="0">
              <a:buNone/>
            </a:pPr>
            <a:r>
              <a:rPr lang="en-US" sz="3000" dirty="0"/>
              <a:t>•</a:t>
            </a:r>
            <a:r>
              <a:rPr lang="en-US" sz="3000" dirty="0">
                <a:highlight>
                  <a:srgbClr val="FFFF00"/>
                </a:highlight>
              </a:rPr>
              <a:t>Avoid any actual or perceived conflict of interest</a:t>
            </a:r>
          </a:p>
          <a:p>
            <a:pPr marL="0" indent="0">
              <a:buNone/>
            </a:pPr>
            <a:r>
              <a:rPr lang="en-US" sz="3000" dirty="0"/>
              <a:t>•Exclude as beneficiaries any club employee, Rotarian, spouses, descendants, ancestors, or employees of partnering organizations</a:t>
            </a:r>
          </a:p>
          <a:p>
            <a:pPr marL="0" indent="0">
              <a:buNone/>
            </a:pPr>
            <a:r>
              <a:rPr lang="en-US" sz="3000" dirty="0"/>
              <a:t>•Exclude as beneficiaries any former Rotarians, spouses, etc. who left Rotary less than 36 months ago</a:t>
            </a:r>
          </a:p>
          <a:p>
            <a:pPr marL="0" indent="0">
              <a:buNone/>
            </a:pPr>
            <a:r>
              <a:rPr lang="en-US" sz="3000" dirty="0"/>
              <a:t>•Subject any substantial purchases from a Rotary-connected vendor to an open bid process</a:t>
            </a:r>
          </a:p>
        </p:txBody>
      </p:sp>
    </p:spTree>
    <p:extLst>
      <p:ext uri="{BB962C8B-B14F-4D97-AF65-F5344CB8AC3E}">
        <p14:creationId xmlns:p14="http://schemas.microsoft.com/office/powerpoint/2010/main" val="2861059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98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CA2124A-A61C-45F7-A969-CA630808303E}"/>
              </a:ext>
            </a:extLst>
          </p:cNvPr>
          <p:cNvSpPr>
            <a:spLocks noGrp="1"/>
          </p:cNvSpPr>
          <p:nvPr>
            <p:ph type="title"/>
          </p:nvPr>
        </p:nvSpPr>
        <p:spPr>
          <a:xfrm>
            <a:off x="144563" y="448636"/>
            <a:ext cx="2397759" cy="2743200"/>
          </a:xfrm>
        </p:spPr>
        <p:txBody>
          <a:bodyPr anchor="t">
            <a:normAutofit/>
          </a:bodyPr>
          <a:lstStyle/>
          <a:p>
            <a:pPr algn="ctr"/>
            <a:r>
              <a:rPr lang="en-US" sz="2900" dirty="0">
                <a:solidFill>
                  <a:prstClr val="white"/>
                </a:solidFill>
              </a:rPr>
              <a:t>RESTRICTIONS ON GRANTS</a:t>
            </a:r>
            <a:br>
              <a:rPr lang="en-US" sz="2900" dirty="0">
                <a:solidFill>
                  <a:prstClr val="white"/>
                </a:solidFill>
              </a:rPr>
            </a:br>
            <a:br>
              <a:rPr lang="en-US" sz="2900" dirty="0">
                <a:solidFill>
                  <a:prstClr val="white"/>
                </a:solidFill>
              </a:rPr>
            </a:br>
            <a:r>
              <a:rPr lang="en-US" sz="2900" dirty="0">
                <a:solidFill>
                  <a:prstClr val="white"/>
                </a:solidFill>
              </a:rPr>
              <a:t>(See Handout)</a:t>
            </a:r>
            <a:br>
              <a:rPr lang="en-US" sz="3200" dirty="0">
                <a:latin typeface="Arial" panose="020B0604020202020204" pitchFamily="34" charset="0"/>
              </a:rPr>
            </a:br>
            <a:endParaRPr lang="en-US" sz="2900" dirty="0">
              <a:solidFill>
                <a:schemeClr val="bg1"/>
              </a:solidFill>
            </a:endParaRPr>
          </a:p>
        </p:txBody>
      </p:sp>
      <p:pic>
        <p:nvPicPr>
          <p:cNvPr id="2" name="Picture 1">
            <a:extLst>
              <a:ext uri="{FF2B5EF4-FFF2-40B4-BE49-F238E27FC236}">
                <a16:creationId xmlns:a16="http://schemas.microsoft.com/office/drawing/2014/main" id="{11D3C5CB-4442-472C-B6ED-AA95F156B58F}"/>
              </a:ext>
            </a:extLst>
          </p:cNvPr>
          <p:cNvPicPr>
            <a:picLocks noChangeAspect="1"/>
          </p:cNvPicPr>
          <p:nvPr/>
        </p:nvPicPr>
        <p:blipFill>
          <a:blip r:embed="rId2"/>
          <a:stretch>
            <a:fillRect/>
          </a:stretch>
        </p:blipFill>
        <p:spPr>
          <a:xfrm>
            <a:off x="7332261" y="106532"/>
            <a:ext cx="1667176" cy="733037"/>
          </a:xfrm>
          <a:prstGeom prst="rect">
            <a:avLst/>
          </a:prstGeom>
        </p:spPr>
      </p:pic>
      <p:sp>
        <p:nvSpPr>
          <p:cNvPr id="5" name="Content Placeholder 4">
            <a:extLst>
              <a:ext uri="{FF2B5EF4-FFF2-40B4-BE49-F238E27FC236}">
                <a16:creationId xmlns:a16="http://schemas.microsoft.com/office/drawing/2014/main" id="{EF8D37EF-497C-4629-BC2E-36620A77A806}"/>
              </a:ext>
            </a:extLst>
          </p:cNvPr>
          <p:cNvSpPr>
            <a:spLocks noGrp="1"/>
          </p:cNvSpPr>
          <p:nvPr>
            <p:ph idx="1"/>
          </p:nvPr>
        </p:nvSpPr>
        <p:spPr>
          <a:xfrm>
            <a:off x="3248039" y="641614"/>
            <a:ext cx="5467349" cy="6109853"/>
          </a:xfrm>
        </p:spPr>
        <p:txBody>
          <a:bodyPr anchor="ctr">
            <a:normAutofit fontScale="92500" lnSpcReduction="10000"/>
          </a:bodyPr>
          <a:lstStyle/>
          <a:p>
            <a:endParaRPr lang="en-US" dirty="0">
              <a:latin typeface="Arial" panose="020B0604020202020204" pitchFamily="34" charset="0"/>
            </a:endParaRPr>
          </a:p>
          <a:p>
            <a:pPr marL="0" indent="0">
              <a:buNone/>
            </a:pPr>
            <a:r>
              <a:rPr lang="en-US" dirty="0">
                <a:latin typeface="Arial" panose="020B0604020202020204" pitchFamily="34" charset="0"/>
              </a:rPr>
              <a:t>Foundation funded grants may not be used for:</a:t>
            </a:r>
          </a:p>
          <a:p>
            <a:pPr marL="0" indent="0">
              <a:buNone/>
            </a:pPr>
            <a:endParaRPr lang="en-US" sz="1200" dirty="0">
              <a:latin typeface="Arial" panose="020B0604020202020204" pitchFamily="34" charset="0"/>
            </a:endParaRPr>
          </a:p>
          <a:p>
            <a:r>
              <a:rPr lang="en-US" dirty="0">
                <a:latin typeface="Arial" panose="020B0604020202020204" pitchFamily="34" charset="0"/>
              </a:rPr>
              <a:t>Purchase of land or buildings</a:t>
            </a:r>
          </a:p>
          <a:p>
            <a:r>
              <a:rPr lang="en-US" dirty="0">
                <a:latin typeface="Arial" panose="020B0604020202020204" pitchFamily="34" charset="0"/>
              </a:rPr>
              <a:t>Signage in excess of $1,000</a:t>
            </a:r>
          </a:p>
          <a:p>
            <a:r>
              <a:rPr lang="en-US" b="1" dirty="0">
                <a:solidFill>
                  <a:srgbClr val="FF0000"/>
                </a:solidFill>
                <a:latin typeface="Arial" panose="020B0604020202020204" pitchFamily="34" charset="0"/>
              </a:rPr>
              <a:t>Unrestricted donations to a beneficiary or cooperating organization (must have a receipt)</a:t>
            </a:r>
          </a:p>
          <a:p>
            <a:r>
              <a:rPr lang="en-US" b="1" dirty="0">
                <a:latin typeface="Arial" panose="020B0604020202020204" pitchFamily="34" charset="0"/>
              </a:rPr>
              <a:t>Operating expenses of another organization – NO CHECK WRITING</a:t>
            </a:r>
          </a:p>
          <a:p>
            <a:r>
              <a:rPr lang="en-US" dirty="0">
                <a:highlight>
                  <a:srgbClr val="FFFF00"/>
                </a:highlight>
                <a:latin typeface="Arial" panose="020B0604020202020204" pitchFamily="34" charset="0"/>
              </a:rPr>
              <a:t>Support of another organization’s programs. This should be a Rotary Sponsored project!</a:t>
            </a:r>
          </a:p>
          <a:p>
            <a:endParaRPr lang="en-US" dirty="0">
              <a:latin typeface="Calibri" panose="020F0502020204030204" pitchFamily="34" charset="0"/>
            </a:endParaRPr>
          </a:p>
        </p:txBody>
      </p:sp>
      <p:pic>
        <p:nvPicPr>
          <p:cNvPr id="6" name="Picture 2" descr="Lender's Online Training » Learn on Your Own">
            <a:extLst>
              <a:ext uri="{FF2B5EF4-FFF2-40B4-BE49-F238E27FC236}">
                <a16:creationId xmlns:a16="http://schemas.microsoft.com/office/drawing/2014/main" id="{671FEE64-06B8-409C-8759-4538DD82DE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2" y="4940423"/>
            <a:ext cx="1225119" cy="1225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523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98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CA2124A-A61C-45F7-A969-CA630808303E}"/>
              </a:ext>
            </a:extLst>
          </p:cNvPr>
          <p:cNvSpPr>
            <a:spLocks noGrp="1"/>
          </p:cNvSpPr>
          <p:nvPr>
            <p:ph type="title"/>
          </p:nvPr>
        </p:nvSpPr>
        <p:spPr>
          <a:xfrm>
            <a:off x="144563" y="448636"/>
            <a:ext cx="2397759" cy="2743200"/>
          </a:xfrm>
        </p:spPr>
        <p:txBody>
          <a:bodyPr anchor="t">
            <a:normAutofit fontScale="90000"/>
          </a:bodyPr>
          <a:lstStyle/>
          <a:p>
            <a:pPr algn="ctr"/>
            <a:r>
              <a:rPr lang="en-US" sz="4000" b="1" dirty="0">
                <a:solidFill>
                  <a:prstClr val="white"/>
                </a:solidFill>
                <a:latin typeface="+mn-lt"/>
              </a:rPr>
              <a:t>TIPS TO AVOID</a:t>
            </a:r>
            <a:br>
              <a:rPr lang="en-US" sz="4000" b="1" dirty="0">
                <a:solidFill>
                  <a:prstClr val="white"/>
                </a:solidFill>
                <a:latin typeface="+mn-lt"/>
              </a:rPr>
            </a:br>
            <a:r>
              <a:rPr lang="en-US" sz="4000" b="1" dirty="0">
                <a:solidFill>
                  <a:prstClr val="white"/>
                </a:solidFill>
                <a:latin typeface="+mn-lt"/>
              </a:rPr>
              <a:t> COMMON MISTAKES</a:t>
            </a:r>
            <a:br>
              <a:rPr lang="en-US" sz="2900" dirty="0">
                <a:solidFill>
                  <a:prstClr val="white"/>
                </a:solidFill>
              </a:rPr>
            </a:br>
            <a:br>
              <a:rPr lang="en-US" sz="2900" dirty="0">
                <a:solidFill>
                  <a:prstClr val="white"/>
                </a:solidFill>
              </a:rPr>
            </a:br>
            <a:br>
              <a:rPr lang="en-US" sz="3200" dirty="0">
                <a:latin typeface="Arial" panose="020B0604020202020204" pitchFamily="34" charset="0"/>
              </a:rPr>
            </a:br>
            <a:endParaRPr lang="en-US" sz="2900" dirty="0">
              <a:solidFill>
                <a:schemeClr val="bg1"/>
              </a:solidFill>
            </a:endParaRPr>
          </a:p>
        </p:txBody>
      </p:sp>
      <p:pic>
        <p:nvPicPr>
          <p:cNvPr id="2" name="Picture 1">
            <a:extLst>
              <a:ext uri="{FF2B5EF4-FFF2-40B4-BE49-F238E27FC236}">
                <a16:creationId xmlns:a16="http://schemas.microsoft.com/office/drawing/2014/main" id="{11D3C5CB-4442-472C-B6ED-AA95F156B58F}"/>
              </a:ext>
            </a:extLst>
          </p:cNvPr>
          <p:cNvPicPr>
            <a:picLocks noChangeAspect="1"/>
          </p:cNvPicPr>
          <p:nvPr/>
        </p:nvPicPr>
        <p:blipFill>
          <a:blip r:embed="rId2"/>
          <a:stretch>
            <a:fillRect/>
          </a:stretch>
        </p:blipFill>
        <p:spPr>
          <a:xfrm>
            <a:off x="7332261" y="106532"/>
            <a:ext cx="1667176" cy="733037"/>
          </a:xfrm>
          <a:prstGeom prst="rect">
            <a:avLst/>
          </a:prstGeom>
        </p:spPr>
      </p:pic>
      <p:sp>
        <p:nvSpPr>
          <p:cNvPr id="5" name="Content Placeholder 4">
            <a:extLst>
              <a:ext uri="{FF2B5EF4-FFF2-40B4-BE49-F238E27FC236}">
                <a16:creationId xmlns:a16="http://schemas.microsoft.com/office/drawing/2014/main" id="{EF8D37EF-497C-4629-BC2E-36620A77A806}"/>
              </a:ext>
            </a:extLst>
          </p:cNvPr>
          <p:cNvSpPr>
            <a:spLocks noGrp="1"/>
          </p:cNvSpPr>
          <p:nvPr>
            <p:ph idx="1"/>
          </p:nvPr>
        </p:nvSpPr>
        <p:spPr>
          <a:xfrm>
            <a:off x="3248039" y="641614"/>
            <a:ext cx="5467349" cy="5927861"/>
          </a:xfrm>
        </p:spPr>
        <p:txBody>
          <a:bodyPr anchor="ctr">
            <a:normAutofit fontScale="55000" lnSpcReduction="20000"/>
          </a:bodyPr>
          <a:lstStyle/>
          <a:p>
            <a:endParaRPr lang="en-US" dirty="0">
              <a:latin typeface="Arial" panose="020B0604020202020204" pitchFamily="34" charset="0"/>
            </a:endParaRPr>
          </a:p>
          <a:p>
            <a:endParaRPr lang="en-US" dirty="0"/>
          </a:p>
          <a:p>
            <a:r>
              <a:rPr lang="en-US" sz="4200" dirty="0"/>
              <a:t>Be sure project expenditures can be done in timeframe (August –April) regardless of items out of your control –weather, dependence on other organization, etc.</a:t>
            </a:r>
          </a:p>
          <a:p>
            <a:endParaRPr lang="en-US" sz="4200" dirty="0"/>
          </a:p>
          <a:p>
            <a:r>
              <a:rPr lang="en-US" sz="4200" b="1" dirty="0">
                <a:highlight>
                  <a:srgbClr val="FFFF00"/>
                </a:highlight>
              </a:rPr>
              <a:t>Spend </a:t>
            </a:r>
            <a:r>
              <a:rPr lang="en-US" sz="4200" b="1" u="sng" dirty="0">
                <a:highlight>
                  <a:srgbClr val="FFFF00"/>
                </a:highlight>
              </a:rPr>
              <a:t>all</a:t>
            </a:r>
            <a:r>
              <a:rPr lang="en-US" sz="4200" b="1" dirty="0">
                <a:highlight>
                  <a:srgbClr val="FFFF00"/>
                </a:highlight>
              </a:rPr>
              <a:t> the grant money in accordance with the </a:t>
            </a:r>
            <a:r>
              <a:rPr lang="en-US" sz="4200" b="1" u="sng" dirty="0">
                <a:highlight>
                  <a:srgbClr val="FFFF00"/>
                </a:highlight>
              </a:rPr>
              <a:t>approved</a:t>
            </a:r>
            <a:r>
              <a:rPr lang="en-US" sz="4200" b="1" dirty="0">
                <a:highlight>
                  <a:srgbClr val="FFFF00"/>
                </a:highlight>
              </a:rPr>
              <a:t> project. No sharing between multiple approved projects.  </a:t>
            </a:r>
            <a:endParaRPr lang="en-US" sz="4200" b="1" dirty="0">
              <a:solidFill>
                <a:srgbClr val="FF0000"/>
              </a:solidFill>
              <a:highlight>
                <a:srgbClr val="FFFF00"/>
              </a:highlight>
            </a:endParaRPr>
          </a:p>
          <a:p>
            <a:endParaRPr lang="en-US" sz="4200" dirty="0"/>
          </a:p>
          <a:p>
            <a:r>
              <a:rPr lang="en-US" sz="4200" dirty="0"/>
              <a:t>Parties, gifts are not allowed unless you can show humanitarian or educational purpose.</a:t>
            </a:r>
          </a:p>
          <a:p>
            <a:endParaRPr lang="en-US" sz="4200" dirty="0"/>
          </a:p>
          <a:p>
            <a:r>
              <a:rPr lang="en-US" sz="4200" dirty="0">
                <a:highlight>
                  <a:srgbClr val="FFFF00"/>
                </a:highlight>
              </a:rPr>
              <a:t>GED and College scholarships –paid directly to the school in name of the student.  May not be paid to the school’s foundation.  Final report must include name of student(s) and receipt(s).</a:t>
            </a:r>
          </a:p>
          <a:p>
            <a:pPr marL="0" indent="0">
              <a:buNone/>
            </a:pPr>
            <a:endParaRPr lang="en-US" sz="4200" dirty="0"/>
          </a:p>
          <a:p>
            <a:pPr marL="0" indent="0">
              <a:buNone/>
            </a:pPr>
            <a:endParaRPr lang="en-US" dirty="0">
              <a:latin typeface="Calibri" panose="020F0502020204030204" pitchFamily="34" charset="0"/>
            </a:endParaRPr>
          </a:p>
        </p:txBody>
      </p:sp>
    </p:spTree>
    <p:extLst>
      <p:ext uri="{BB962C8B-B14F-4D97-AF65-F5344CB8AC3E}">
        <p14:creationId xmlns:p14="http://schemas.microsoft.com/office/powerpoint/2010/main" val="2295943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98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CA2124A-A61C-45F7-A969-CA630808303E}"/>
              </a:ext>
            </a:extLst>
          </p:cNvPr>
          <p:cNvSpPr>
            <a:spLocks noGrp="1"/>
          </p:cNvSpPr>
          <p:nvPr>
            <p:ph type="title"/>
          </p:nvPr>
        </p:nvSpPr>
        <p:spPr>
          <a:xfrm>
            <a:off x="144563" y="448636"/>
            <a:ext cx="2397759" cy="2743200"/>
          </a:xfrm>
        </p:spPr>
        <p:txBody>
          <a:bodyPr anchor="t">
            <a:normAutofit fontScale="90000"/>
          </a:bodyPr>
          <a:lstStyle/>
          <a:p>
            <a:pPr algn="ctr"/>
            <a:r>
              <a:rPr lang="en-US" sz="4000" b="1" dirty="0">
                <a:solidFill>
                  <a:prstClr val="white"/>
                </a:solidFill>
              </a:rPr>
              <a:t>TIPS TO AVOID</a:t>
            </a:r>
            <a:br>
              <a:rPr lang="en-US" sz="4000" b="1" dirty="0">
                <a:solidFill>
                  <a:prstClr val="white"/>
                </a:solidFill>
              </a:rPr>
            </a:br>
            <a:r>
              <a:rPr lang="en-US" sz="4000" b="1" dirty="0">
                <a:solidFill>
                  <a:prstClr val="white"/>
                </a:solidFill>
              </a:rPr>
              <a:t> COMMON MISTAKES</a:t>
            </a:r>
            <a:br>
              <a:rPr lang="en-US" sz="2900" dirty="0">
                <a:solidFill>
                  <a:prstClr val="white"/>
                </a:solidFill>
              </a:rPr>
            </a:br>
            <a:br>
              <a:rPr lang="en-US" sz="2900" dirty="0">
                <a:solidFill>
                  <a:prstClr val="white"/>
                </a:solidFill>
              </a:rPr>
            </a:br>
            <a:br>
              <a:rPr lang="en-US" sz="3200" dirty="0">
                <a:latin typeface="Arial" panose="020B0604020202020204" pitchFamily="34" charset="0"/>
              </a:rPr>
            </a:br>
            <a:endParaRPr lang="en-US" sz="2900" dirty="0">
              <a:solidFill>
                <a:schemeClr val="bg1"/>
              </a:solidFill>
            </a:endParaRPr>
          </a:p>
        </p:txBody>
      </p:sp>
      <p:pic>
        <p:nvPicPr>
          <p:cNvPr id="2" name="Picture 1">
            <a:extLst>
              <a:ext uri="{FF2B5EF4-FFF2-40B4-BE49-F238E27FC236}">
                <a16:creationId xmlns:a16="http://schemas.microsoft.com/office/drawing/2014/main" id="{11D3C5CB-4442-472C-B6ED-AA95F156B58F}"/>
              </a:ext>
            </a:extLst>
          </p:cNvPr>
          <p:cNvPicPr>
            <a:picLocks noChangeAspect="1"/>
          </p:cNvPicPr>
          <p:nvPr/>
        </p:nvPicPr>
        <p:blipFill>
          <a:blip r:embed="rId2"/>
          <a:stretch>
            <a:fillRect/>
          </a:stretch>
        </p:blipFill>
        <p:spPr>
          <a:xfrm>
            <a:off x="7332261" y="106532"/>
            <a:ext cx="1667176" cy="733037"/>
          </a:xfrm>
          <a:prstGeom prst="rect">
            <a:avLst/>
          </a:prstGeom>
        </p:spPr>
      </p:pic>
      <p:sp>
        <p:nvSpPr>
          <p:cNvPr id="5" name="Content Placeholder 4">
            <a:extLst>
              <a:ext uri="{FF2B5EF4-FFF2-40B4-BE49-F238E27FC236}">
                <a16:creationId xmlns:a16="http://schemas.microsoft.com/office/drawing/2014/main" id="{EF8D37EF-497C-4629-BC2E-36620A77A806}"/>
              </a:ext>
            </a:extLst>
          </p:cNvPr>
          <p:cNvSpPr>
            <a:spLocks noGrp="1"/>
          </p:cNvSpPr>
          <p:nvPr>
            <p:ph idx="1"/>
          </p:nvPr>
        </p:nvSpPr>
        <p:spPr>
          <a:xfrm>
            <a:off x="3248039" y="641614"/>
            <a:ext cx="5467349" cy="5927861"/>
          </a:xfrm>
        </p:spPr>
        <p:txBody>
          <a:bodyPr anchor="ctr">
            <a:normAutofit fontScale="92500" lnSpcReduction="10000"/>
          </a:bodyPr>
          <a:lstStyle/>
          <a:p>
            <a:endParaRPr lang="en-US" dirty="0">
              <a:latin typeface="Arial" panose="020B0604020202020204" pitchFamily="34" charset="0"/>
            </a:endParaRPr>
          </a:p>
          <a:p>
            <a:endParaRPr lang="en-US" dirty="0"/>
          </a:p>
          <a:p>
            <a:r>
              <a:rPr lang="en-US" sz="2600" dirty="0"/>
              <a:t>No gift cards unless distribution log and receipts provided to show actual goods and services purchased</a:t>
            </a:r>
          </a:p>
          <a:p>
            <a:r>
              <a:rPr lang="en-US" sz="2600" b="1" dirty="0">
                <a:highlight>
                  <a:srgbClr val="FFFF00"/>
                </a:highlight>
              </a:rPr>
              <a:t>Pay the vendor or supplier of goods and/or services </a:t>
            </a:r>
            <a:r>
              <a:rPr lang="en-US" sz="2600" b="1" dirty="0">
                <a:solidFill>
                  <a:srgbClr val="FF0000"/>
                </a:solidFill>
                <a:highlight>
                  <a:srgbClr val="FFFF00"/>
                </a:highlight>
              </a:rPr>
              <a:t>directly from the club’s bank account</a:t>
            </a:r>
            <a:r>
              <a:rPr lang="en-US" sz="2600" b="1" dirty="0">
                <a:highlight>
                  <a:srgbClr val="FFFF00"/>
                </a:highlight>
              </a:rPr>
              <a:t> via check or debit card.  </a:t>
            </a:r>
          </a:p>
          <a:p>
            <a:r>
              <a:rPr lang="en-US" sz="2600" u="sng" dirty="0">
                <a:solidFill>
                  <a:srgbClr val="0000CC"/>
                </a:solidFill>
              </a:rPr>
              <a:t>Reimbursement to individuals </a:t>
            </a:r>
            <a:r>
              <a:rPr lang="en-US" sz="2600" dirty="0">
                <a:solidFill>
                  <a:srgbClr val="0000CC"/>
                </a:solidFill>
              </a:rPr>
              <a:t>for project related expenses will be accepted with documentation of receipts and </a:t>
            </a:r>
            <a:r>
              <a:rPr lang="en-US" sz="2600" u="sng" dirty="0">
                <a:solidFill>
                  <a:srgbClr val="0000CC"/>
                </a:solidFill>
              </a:rPr>
              <a:t>cancelled check </a:t>
            </a:r>
            <a:r>
              <a:rPr lang="en-US" sz="2600" dirty="0">
                <a:solidFill>
                  <a:srgbClr val="0000CC"/>
                </a:solidFill>
              </a:rPr>
              <a:t>as reimbursement.</a:t>
            </a:r>
          </a:p>
          <a:p>
            <a:r>
              <a:rPr lang="en-US" sz="2600" dirty="0"/>
              <a:t>Cannot be used to pay for manual labor (does not include trades such as electricians, etc.)</a:t>
            </a:r>
          </a:p>
          <a:p>
            <a:endParaRPr lang="en-US" sz="4200" dirty="0">
              <a:latin typeface="Arial" panose="020B0604020202020204" pitchFamily="34" charset="0"/>
            </a:endParaRPr>
          </a:p>
          <a:p>
            <a:pPr marL="0" indent="0">
              <a:buNone/>
            </a:pPr>
            <a:endParaRPr lang="en-US" dirty="0">
              <a:latin typeface="Calibri" panose="020F0502020204030204" pitchFamily="34" charset="0"/>
            </a:endParaRPr>
          </a:p>
        </p:txBody>
      </p:sp>
    </p:spTree>
    <p:extLst>
      <p:ext uri="{BB962C8B-B14F-4D97-AF65-F5344CB8AC3E}">
        <p14:creationId xmlns:p14="http://schemas.microsoft.com/office/powerpoint/2010/main" val="236620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D9EB3-E564-4BF4-9558-EDDD5D97661C}"/>
              </a:ext>
            </a:extLst>
          </p:cNvPr>
          <p:cNvSpPr>
            <a:spLocks noGrp="1"/>
          </p:cNvSpPr>
          <p:nvPr>
            <p:ph type="title"/>
          </p:nvPr>
        </p:nvSpPr>
        <p:spPr>
          <a:xfrm>
            <a:off x="628650" y="365126"/>
            <a:ext cx="7886700" cy="691317"/>
          </a:xfrm>
          <a:ln w="38100">
            <a:solidFill>
              <a:schemeClr val="tx1"/>
            </a:solidFill>
          </a:ln>
        </p:spPr>
        <p:txBody>
          <a:bodyPr>
            <a:normAutofit fontScale="90000"/>
          </a:bodyPr>
          <a:lstStyle/>
          <a:p>
            <a:r>
              <a:rPr lang="en-US" b="1" dirty="0">
                <a:solidFill>
                  <a:schemeClr val="accent1"/>
                </a:solidFill>
                <a:latin typeface="+mn-lt"/>
              </a:rPr>
              <a:t>Final Report Requirements</a:t>
            </a:r>
          </a:p>
        </p:txBody>
      </p:sp>
      <p:sp>
        <p:nvSpPr>
          <p:cNvPr id="3" name="Content Placeholder 2">
            <a:extLst>
              <a:ext uri="{FF2B5EF4-FFF2-40B4-BE49-F238E27FC236}">
                <a16:creationId xmlns:a16="http://schemas.microsoft.com/office/drawing/2014/main" id="{0CA02C39-E86A-4394-872E-CE600A1B4816}"/>
              </a:ext>
            </a:extLst>
          </p:cNvPr>
          <p:cNvSpPr>
            <a:spLocks noGrp="1"/>
          </p:cNvSpPr>
          <p:nvPr>
            <p:ph idx="1"/>
          </p:nvPr>
        </p:nvSpPr>
        <p:spPr>
          <a:xfrm>
            <a:off x="628650" y="1056443"/>
            <a:ext cx="7886700" cy="5120520"/>
          </a:xfrm>
        </p:spPr>
        <p:txBody>
          <a:bodyPr/>
          <a:lstStyle/>
          <a:p>
            <a:r>
              <a:rPr lang="en-US" b="1" dirty="0"/>
              <a:t>Due within 30 days of project completion </a:t>
            </a:r>
            <a:r>
              <a:rPr lang="en-US" dirty="0"/>
              <a:t>or May 15</a:t>
            </a:r>
            <a:r>
              <a:rPr lang="en-US" baseline="30000" dirty="0"/>
              <a:t>th</a:t>
            </a:r>
            <a:r>
              <a:rPr lang="en-US" dirty="0"/>
              <a:t>, </a:t>
            </a:r>
            <a:r>
              <a:rPr lang="en-US" u="sng" dirty="0"/>
              <a:t>whichever comes first</a:t>
            </a:r>
          </a:p>
          <a:p>
            <a:r>
              <a:rPr lang="en-US" b="1" dirty="0"/>
              <a:t>Budget should be updated to reflect actual spending.</a:t>
            </a:r>
          </a:p>
          <a:p>
            <a:r>
              <a:rPr lang="en-US" dirty="0"/>
              <a:t>Upload copies of all paid invoices or receipts for each purchase with a copy of </a:t>
            </a:r>
            <a:r>
              <a:rPr lang="en-US" u="sng" dirty="0">
                <a:highlight>
                  <a:srgbClr val="FFFF00"/>
                </a:highlight>
              </a:rPr>
              <a:t>cancelled check or bank statement showing payment.</a:t>
            </a:r>
            <a:r>
              <a:rPr lang="en-US" dirty="0"/>
              <a:t> </a:t>
            </a:r>
          </a:p>
          <a:p>
            <a:r>
              <a:rPr lang="en-US" dirty="0"/>
              <a:t>Receipts should be listed separately on Documents Tab and should correspond in order to Expenses on the Budget tab.</a:t>
            </a:r>
          </a:p>
          <a:p>
            <a:r>
              <a:rPr lang="en-US" dirty="0"/>
              <a:t>Upload pictures/videos to the Images tab</a:t>
            </a:r>
          </a:p>
          <a:p>
            <a:endParaRPr lang="en-US" dirty="0"/>
          </a:p>
        </p:txBody>
      </p:sp>
      <p:pic>
        <p:nvPicPr>
          <p:cNvPr id="4" name="Picture 3">
            <a:extLst>
              <a:ext uri="{FF2B5EF4-FFF2-40B4-BE49-F238E27FC236}">
                <a16:creationId xmlns:a16="http://schemas.microsoft.com/office/drawing/2014/main" id="{D4A1F97E-5E77-4238-B1D2-74AD18366E95}"/>
              </a:ext>
            </a:extLst>
          </p:cNvPr>
          <p:cNvPicPr>
            <a:picLocks noChangeAspect="1"/>
          </p:cNvPicPr>
          <p:nvPr/>
        </p:nvPicPr>
        <p:blipFill>
          <a:blip r:embed="rId2"/>
          <a:stretch>
            <a:fillRect/>
          </a:stretch>
        </p:blipFill>
        <p:spPr>
          <a:xfrm>
            <a:off x="7555262" y="6125080"/>
            <a:ext cx="1364313" cy="599872"/>
          </a:xfrm>
          <a:prstGeom prst="rect">
            <a:avLst/>
          </a:prstGeom>
        </p:spPr>
      </p:pic>
    </p:spTree>
    <p:extLst>
      <p:ext uri="{BB962C8B-B14F-4D97-AF65-F5344CB8AC3E}">
        <p14:creationId xmlns:p14="http://schemas.microsoft.com/office/powerpoint/2010/main" val="2983123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CA2124A-A61C-45F7-A969-CA630808303E}"/>
              </a:ext>
            </a:extLst>
          </p:cNvPr>
          <p:cNvSpPr>
            <a:spLocks noGrp="1"/>
          </p:cNvSpPr>
          <p:nvPr>
            <p:ph type="title"/>
          </p:nvPr>
        </p:nvSpPr>
        <p:spPr>
          <a:xfrm>
            <a:off x="1037673" y="348865"/>
            <a:ext cx="7288583" cy="1576446"/>
          </a:xfrm>
        </p:spPr>
        <p:txBody>
          <a:bodyPr anchor="ctr">
            <a:normAutofit/>
          </a:bodyPr>
          <a:lstStyle/>
          <a:p>
            <a:r>
              <a:rPr lang="en-US" sz="3500" b="1" dirty="0">
                <a:solidFill>
                  <a:srgbClr val="FFFFFF"/>
                </a:solidFill>
                <a:latin typeface="+mn-lt"/>
              </a:rPr>
              <a:t>Secrets to a successful Final Report….</a:t>
            </a:r>
            <a:endParaRPr lang="en-US" sz="3500" dirty="0">
              <a:solidFill>
                <a:srgbClr val="FFFFFF"/>
              </a:solidFill>
              <a:latin typeface="+mn-lt"/>
            </a:endParaRPr>
          </a:p>
        </p:txBody>
      </p:sp>
      <p:pic>
        <p:nvPicPr>
          <p:cNvPr id="2" name="Picture 1">
            <a:extLst>
              <a:ext uri="{FF2B5EF4-FFF2-40B4-BE49-F238E27FC236}">
                <a16:creationId xmlns:a16="http://schemas.microsoft.com/office/drawing/2014/main" id="{11D3C5CB-4442-472C-B6ED-AA95F156B58F}"/>
              </a:ext>
            </a:extLst>
          </p:cNvPr>
          <p:cNvPicPr>
            <a:picLocks noChangeAspect="1"/>
          </p:cNvPicPr>
          <p:nvPr/>
        </p:nvPicPr>
        <p:blipFill>
          <a:blip r:embed="rId2"/>
          <a:stretch>
            <a:fillRect/>
          </a:stretch>
        </p:blipFill>
        <p:spPr>
          <a:xfrm>
            <a:off x="7555262" y="6125080"/>
            <a:ext cx="1364313" cy="599872"/>
          </a:xfrm>
          <a:prstGeom prst="rect">
            <a:avLst/>
          </a:prstGeom>
        </p:spPr>
      </p:pic>
      <p:graphicFrame>
        <p:nvGraphicFramePr>
          <p:cNvPr id="18" name="Content Placeholder 4">
            <a:extLst>
              <a:ext uri="{FF2B5EF4-FFF2-40B4-BE49-F238E27FC236}">
                <a16:creationId xmlns:a16="http://schemas.microsoft.com/office/drawing/2014/main" id="{43777E1E-B94B-47ED-8F59-04D24E46C649}"/>
              </a:ext>
            </a:extLst>
          </p:cNvPr>
          <p:cNvGraphicFramePr>
            <a:graphicFrameLocks noGrp="1"/>
          </p:cNvGraphicFramePr>
          <p:nvPr>
            <p:ph idx="1"/>
            <p:extLst>
              <p:ext uri="{D42A27DB-BD31-4B8C-83A1-F6EECF244321}">
                <p14:modId xmlns:p14="http://schemas.microsoft.com/office/powerpoint/2010/main" val="3783402227"/>
              </p:ext>
            </p:extLst>
          </p:nvPr>
        </p:nvGraphicFramePr>
        <p:xfrm>
          <a:off x="483042" y="2273575"/>
          <a:ext cx="8195871" cy="4031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2160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a:xfrm>
            <a:off x="609599" y="146912"/>
            <a:ext cx="8180832" cy="1285938"/>
          </a:xfrm>
        </p:spPr>
        <p:txBody>
          <a:bodyPr/>
          <a:lstStyle/>
          <a:p>
            <a:r>
              <a:rPr lang="en-US" altLang="en-US" dirty="0">
                <a:solidFill>
                  <a:schemeClr val="bg1"/>
                </a:solidFill>
                <a:latin typeface="Arial Black" panose="020B0A04020102020204" pitchFamily="34" charset="0"/>
              </a:rPr>
              <a:t>Where do we apply?</a:t>
            </a:r>
          </a:p>
        </p:txBody>
      </p:sp>
      <p:sp>
        <p:nvSpPr>
          <p:cNvPr id="222" name="TextBox 221"/>
          <p:cNvSpPr txBox="1"/>
          <p:nvPr/>
        </p:nvSpPr>
        <p:spPr>
          <a:xfrm rot="10800000" flipH="1" flipV="1">
            <a:off x="736050" y="1721334"/>
            <a:ext cx="7473720" cy="2539157"/>
          </a:xfrm>
          <a:prstGeom prst="rect">
            <a:avLst/>
          </a:prstGeom>
          <a:noFill/>
        </p:spPr>
        <p:txBody>
          <a:bodyPr wrap="square" rtlCol="0">
            <a:spAutoFit/>
          </a:bodyPr>
          <a:lstStyle/>
          <a:p>
            <a:pPr>
              <a:spcAft>
                <a:spcPts val="1800"/>
              </a:spcAft>
              <a:defRPr/>
            </a:pPr>
            <a:r>
              <a:rPr lang="en-US" sz="4000" dirty="0">
                <a:solidFill>
                  <a:schemeClr val="bg1"/>
                </a:solidFill>
                <a:latin typeface="Arial" panose="020B0604020202020204" pitchFamily="34" charset="0"/>
                <a:ea typeface="ＭＳ Ｐゴシック" charset="0"/>
                <a:cs typeface="Arial" panose="020B0604020202020204" pitchFamily="34" charset="0"/>
              </a:rPr>
              <a:t>District Grants - Apply on-line                 at </a:t>
            </a:r>
            <a:r>
              <a:rPr lang="en-US" sz="4000" b="1" dirty="0">
                <a:solidFill>
                  <a:schemeClr val="bg1"/>
                </a:solidFill>
                <a:latin typeface="Arial" panose="020B0604020202020204" pitchFamily="34" charset="0"/>
                <a:ea typeface="ＭＳ Ｐゴシック" charset="0"/>
                <a:cs typeface="Arial" panose="020B0604020202020204" pitchFamily="34" charset="0"/>
              </a:rPr>
              <a:t>DACdb.com -</a:t>
            </a:r>
            <a:r>
              <a:rPr lang="en-US" sz="4000" dirty="0">
                <a:solidFill>
                  <a:schemeClr val="bg1"/>
                </a:solidFill>
                <a:latin typeface="Arial" panose="020B0604020202020204" pitchFamily="34" charset="0"/>
                <a:ea typeface="ＭＳ Ｐゴシック" charset="0"/>
                <a:cs typeface="Arial" panose="020B0604020202020204" pitchFamily="34" charset="0"/>
              </a:rPr>
              <a:t> Grants tab                                       </a:t>
            </a:r>
          </a:p>
          <a:p>
            <a:pPr>
              <a:defRPr/>
            </a:pPr>
            <a:endParaRPr lang="en-US" sz="3200" dirty="0">
              <a:solidFill>
                <a:schemeClr val="bg1"/>
              </a:solidFill>
              <a:ea typeface="ＭＳ Ｐゴシック" charset="0"/>
            </a:endParaRPr>
          </a:p>
          <a:p>
            <a:pPr>
              <a:defRPr/>
            </a:pPr>
            <a:endParaRPr lang="en-US" sz="3200" dirty="0">
              <a:solidFill>
                <a:schemeClr val="bg1"/>
              </a:solidFill>
              <a:ea typeface="ＭＳ Ｐゴシック" charset="0"/>
            </a:endParaRPr>
          </a:p>
        </p:txBody>
      </p:sp>
      <p:pic>
        <p:nvPicPr>
          <p:cNvPr id="3074" name="Picture 2" descr="Lender's Online Training » Learn on Your Own">
            <a:extLst>
              <a:ext uri="{FF2B5EF4-FFF2-40B4-BE49-F238E27FC236}">
                <a16:creationId xmlns:a16="http://schemas.microsoft.com/office/drawing/2014/main" id="{DCACE2BA-F78D-4B08-8348-8D8EC70997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6210" y="146912"/>
            <a:ext cx="1235710" cy="123571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con&#10;&#10;Description automatically generated">
            <a:extLst>
              <a:ext uri="{FF2B5EF4-FFF2-40B4-BE49-F238E27FC236}">
                <a16:creationId xmlns:a16="http://schemas.microsoft.com/office/drawing/2014/main" id="{BACE0381-898A-4D04-A766-8B057BF93926}"/>
              </a:ext>
            </a:extLst>
          </p:cNvPr>
          <p:cNvPicPr>
            <a:picLocks noChangeAspect="1"/>
          </p:cNvPicPr>
          <p:nvPr/>
        </p:nvPicPr>
        <p:blipFill>
          <a:blip r:embed="rId3"/>
          <a:stretch>
            <a:fillRect/>
          </a:stretch>
        </p:blipFill>
        <p:spPr>
          <a:xfrm>
            <a:off x="2466109" y="3245512"/>
            <a:ext cx="2917851" cy="3215748"/>
          </a:xfrm>
          <a:prstGeom prst="rect">
            <a:avLst/>
          </a:prstGeom>
        </p:spPr>
      </p:pic>
    </p:spTree>
    <p:extLst>
      <p:ext uri="{BB962C8B-B14F-4D97-AF65-F5344CB8AC3E}">
        <p14:creationId xmlns:p14="http://schemas.microsoft.com/office/powerpoint/2010/main" val="282181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575A2-C39C-428C-BA94-2654E2FC31B9}"/>
              </a:ext>
            </a:extLst>
          </p:cNvPr>
          <p:cNvSpPr>
            <a:spLocks noGrp="1"/>
          </p:cNvSpPr>
          <p:nvPr>
            <p:ph type="title"/>
          </p:nvPr>
        </p:nvSpPr>
        <p:spPr>
          <a:xfrm>
            <a:off x="629841" y="365126"/>
            <a:ext cx="7886700" cy="694417"/>
          </a:xfrm>
        </p:spPr>
        <p:txBody>
          <a:bodyPr>
            <a:normAutofit fontScale="90000"/>
          </a:bodyPr>
          <a:lstStyle/>
          <a:p>
            <a:r>
              <a:rPr lang="en-US" b="1" dirty="0">
                <a:solidFill>
                  <a:schemeClr val="bg1"/>
                </a:solidFill>
                <a:latin typeface="Arial Rounded MT Bold" panose="020F0704030504030204" pitchFamily="34" charset="0"/>
              </a:rPr>
              <a:t>TODAY’S  TRAINERS…</a:t>
            </a:r>
          </a:p>
        </p:txBody>
      </p:sp>
      <p:sp>
        <p:nvSpPr>
          <p:cNvPr id="5" name="Text Placeholder 4">
            <a:extLst>
              <a:ext uri="{FF2B5EF4-FFF2-40B4-BE49-F238E27FC236}">
                <a16:creationId xmlns:a16="http://schemas.microsoft.com/office/drawing/2014/main" id="{CD37B43E-29E2-486D-B519-EB3FFA7BDAC5}"/>
              </a:ext>
            </a:extLst>
          </p:cNvPr>
          <p:cNvSpPr>
            <a:spLocks noGrp="1"/>
          </p:cNvSpPr>
          <p:nvPr>
            <p:ph type="body" sz="quarter" idx="3"/>
          </p:nvPr>
        </p:nvSpPr>
        <p:spPr>
          <a:xfrm>
            <a:off x="6472485" y="1504278"/>
            <a:ext cx="2282572" cy="1445532"/>
          </a:xfrm>
        </p:spPr>
        <p:txBody>
          <a:bodyPr>
            <a:noAutofit/>
          </a:bodyPr>
          <a:lstStyle/>
          <a:p>
            <a:pPr algn="ctr"/>
            <a:r>
              <a:rPr lang="en-US" sz="2400" b="1" dirty="0">
                <a:solidFill>
                  <a:schemeClr val="bg1"/>
                </a:solidFill>
                <a:highlight>
                  <a:srgbClr val="FFFF00"/>
                </a:highlight>
                <a:latin typeface="Arial Rounded MT Bold" panose="020F0704030504030204" pitchFamily="34" charset="0"/>
              </a:rPr>
              <a:t>JOY HURST</a:t>
            </a:r>
          </a:p>
          <a:p>
            <a:pPr algn="ctr"/>
            <a:r>
              <a:rPr lang="en-US" sz="2400" b="1" dirty="0">
                <a:solidFill>
                  <a:schemeClr val="bg1"/>
                </a:solidFill>
                <a:latin typeface="Arial Rounded MT Bold" panose="020F0704030504030204" pitchFamily="34" charset="0"/>
              </a:rPr>
              <a:t>District Grants </a:t>
            </a:r>
          </a:p>
          <a:p>
            <a:pPr algn="ctr"/>
            <a:r>
              <a:rPr lang="en-US" sz="2400" b="1" dirty="0">
                <a:solidFill>
                  <a:schemeClr val="bg1"/>
                </a:solidFill>
                <a:latin typeface="Arial Rounded MT Bold" panose="020F0704030504030204" pitchFamily="34" charset="0"/>
              </a:rPr>
              <a:t>Vice-Chair 2020-2023</a:t>
            </a:r>
          </a:p>
        </p:txBody>
      </p:sp>
      <p:pic>
        <p:nvPicPr>
          <p:cNvPr id="10" name="Content Placeholder 9">
            <a:extLst>
              <a:ext uri="{FF2B5EF4-FFF2-40B4-BE49-F238E27FC236}">
                <a16:creationId xmlns:a16="http://schemas.microsoft.com/office/drawing/2014/main" id="{0B6D12D3-4C6B-4DB4-9E16-6DDB8AEA4AAD}"/>
              </a:ext>
            </a:extLst>
          </p:cNvPr>
          <p:cNvPicPr>
            <a:picLocks noGrp="1" noChangeAspect="1"/>
          </p:cNvPicPr>
          <p:nvPr>
            <p:ph sz="quarter" idx="4"/>
          </p:nvPr>
        </p:nvPicPr>
        <p:blipFill>
          <a:blip r:embed="rId3"/>
          <a:srcRect/>
          <a:stretch/>
        </p:blipFill>
        <p:spPr>
          <a:xfrm>
            <a:off x="629841" y="2971546"/>
            <a:ext cx="2887122" cy="3402123"/>
          </a:xfrm>
          <a:ln w="28575">
            <a:solidFill>
              <a:schemeClr val="accent4"/>
            </a:solidFill>
          </a:ln>
        </p:spPr>
      </p:pic>
      <p:pic>
        <p:nvPicPr>
          <p:cNvPr id="11" name="Picture 10">
            <a:extLst>
              <a:ext uri="{FF2B5EF4-FFF2-40B4-BE49-F238E27FC236}">
                <a16:creationId xmlns:a16="http://schemas.microsoft.com/office/drawing/2014/main" id="{53458E4A-A18A-46CC-B18E-3124D55F34EF}"/>
              </a:ext>
            </a:extLst>
          </p:cNvPr>
          <p:cNvPicPr>
            <a:picLocks noChangeAspect="1"/>
          </p:cNvPicPr>
          <p:nvPr/>
        </p:nvPicPr>
        <p:blipFill>
          <a:blip r:embed="rId4"/>
          <a:stretch>
            <a:fillRect/>
          </a:stretch>
        </p:blipFill>
        <p:spPr>
          <a:xfrm>
            <a:off x="7613771" y="89842"/>
            <a:ext cx="1530229" cy="670618"/>
          </a:xfrm>
          <a:prstGeom prst="rect">
            <a:avLst/>
          </a:prstGeom>
        </p:spPr>
      </p:pic>
      <p:sp>
        <p:nvSpPr>
          <p:cNvPr id="9" name="Text Placeholder 4">
            <a:extLst>
              <a:ext uri="{FF2B5EF4-FFF2-40B4-BE49-F238E27FC236}">
                <a16:creationId xmlns:a16="http://schemas.microsoft.com/office/drawing/2014/main" id="{DC49FCCB-F313-455F-AF45-DC10C681C7C0}"/>
              </a:ext>
            </a:extLst>
          </p:cNvPr>
          <p:cNvSpPr txBox="1">
            <a:spLocks/>
          </p:cNvSpPr>
          <p:nvPr/>
        </p:nvSpPr>
        <p:spPr>
          <a:xfrm>
            <a:off x="629841" y="1504278"/>
            <a:ext cx="2623409" cy="1445532"/>
          </a:xfrm>
          <a:prstGeom prst="rect">
            <a:avLst/>
          </a:prstGeom>
        </p:spPr>
        <p:txBody>
          <a:bodyPr vert="horz" lIns="91440" tIns="45720" rIns="91440" bIns="45720" rtlCol="0" anchor="b">
            <a:noAutofit/>
          </a:bodyPr>
          <a:lstStyle>
            <a:lvl1pPr marL="171450" indent="-171450" algn="l" defTabSz="685800" rtl="0" eaLnBrk="1" latinLnBrk="0" hangingPunct="1">
              <a:lnSpc>
                <a:spcPct val="90000"/>
              </a:lnSpc>
              <a:spcBef>
                <a:spcPts val="750"/>
              </a:spcBef>
              <a:buFont typeface="Arial" panose="020B0604020202020204" pitchFamily="34" charset="0"/>
              <a:buNone/>
              <a:defRPr lang="en-US" sz="2000" b="0" kern="120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algn="ctr">
              <a:lnSpc>
                <a:spcPct val="100000"/>
              </a:lnSpc>
              <a:spcBef>
                <a:spcPts val="0"/>
              </a:spcBef>
            </a:pPr>
            <a:r>
              <a:rPr lang="en-US" sz="2400" b="1" dirty="0">
                <a:solidFill>
                  <a:schemeClr val="bg1"/>
                </a:solidFill>
                <a:highlight>
                  <a:srgbClr val="FFFF00"/>
                </a:highlight>
                <a:latin typeface="Arial Rounded MT Bold" panose="020F0704030504030204" pitchFamily="34" charset="0"/>
              </a:rPr>
              <a:t>HUNT THORNHILL</a:t>
            </a:r>
          </a:p>
          <a:p>
            <a:pPr marL="0" algn="ctr">
              <a:lnSpc>
                <a:spcPct val="100000"/>
              </a:lnSpc>
              <a:spcBef>
                <a:spcPts val="0"/>
              </a:spcBef>
            </a:pPr>
            <a:r>
              <a:rPr lang="en-US" sz="2400" b="1" dirty="0">
                <a:solidFill>
                  <a:schemeClr val="bg1"/>
                </a:solidFill>
                <a:latin typeface="Arial Rounded MT Bold" panose="020F0704030504030204" pitchFamily="34" charset="0"/>
              </a:rPr>
              <a:t>District Grants Chair </a:t>
            </a:r>
          </a:p>
          <a:p>
            <a:pPr marL="0" algn="ctr">
              <a:lnSpc>
                <a:spcPct val="100000"/>
              </a:lnSpc>
              <a:spcBef>
                <a:spcPts val="0"/>
              </a:spcBef>
            </a:pPr>
            <a:r>
              <a:rPr lang="en-US" sz="2400" b="1" dirty="0">
                <a:solidFill>
                  <a:schemeClr val="bg1"/>
                </a:solidFill>
                <a:latin typeface="Arial Rounded MT Bold" panose="020F0704030504030204" pitchFamily="34" charset="0"/>
              </a:rPr>
              <a:t>2020-2023</a:t>
            </a:r>
          </a:p>
        </p:txBody>
      </p:sp>
      <p:pic>
        <p:nvPicPr>
          <p:cNvPr id="4" name="Picture 3">
            <a:extLst>
              <a:ext uri="{FF2B5EF4-FFF2-40B4-BE49-F238E27FC236}">
                <a16:creationId xmlns:a16="http://schemas.microsoft.com/office/drawing/2014/main" id="{3143E0FF-6A84-4CFF-9BFF-BCCE79A23221}"/>
              </a:ext>
            </a:extLst>
          </p:cNvPr>
          <p:cNvPicPr>
            <a:picLocks noChangeAspect="1"/>
          </p:cNvPicPr>
          <p:nvPr/>
        </p:nvPicPr>
        <p:blipFill>
          <a:blip r:embed="rId5"/>
          <a:srcRect/>
          <a:stretch/>
        </p:blipFill>
        <p:spPr>
          <a:xfrm>
            <a:off x="6432405" y="2949810"/>
            <a:ext cx="2282572" cy="3423859"/>
          </a:xfrm>
          <a:prstGeom prst="rect">
            <a:avLst/>
          </a:prstGeom>
          <a:ln w="22225">
            <a:solidFill>
              <a:schemeClr val="bg1"/>
            </a:solidFill>
          </a:ln>
        </p:spPr>
      </p:pic>
    </p:spTree>
    <p:extLst>
      <p:ext uri="{BB962C8B-B14F-4D97-AF65-F5344CB8AC3E}">
        <p14:creationId xmlns:p14="http://schemas.microsoft.com/office/powerpoint/2010/main" val="2010476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CA2124A-A61C-45F7-A969-CA630808303E}"/>
              </a:ext>
            </a:extLst>
          </p:cNvPr>
          <p:cNvSpPr>
            <a:spLocks noGrp="1"/>
          </p:cNvSpPr>
          <p:nvPr>
            <p:ph type="title"/>
          </p:nvPr>
        </p:nvSpPr>
        <p:spPr>
          <a:xfrm>
            <a:off x="393555" y="620392"/>
            <a:ext cx="2856201" cy="5504688"/>
          </a:xfrm>
        </p:spPr>
        <p:txBody>
          <a:bodyPr>
            <a:normAutofit/>
          </a:bodyPr>
          <a:lstStyle/>
          <a:p>
            <a:r>
              <a:rPr lang="en-US" b="1" dirty="0">
                <a:solidFill>
                  <a:schemeClr val="bg1"/>
                </a:solidFill>
                <a:latin typeface="+mn-lt"/>
              </a:rPr>
              <a:t>What to do when you get home…</a:t>
            </a:r>
            <a:endParaRPr lang="en-US" dirty="0">
              <a:solidFill>
                <a:schemeClr val="bg1"/>
              </a:solidFill>
              <a:latin typeface="+mn-lt"/>
            </a:endParaRPr>
          </a:p>
        </p:txBody>
      </p:sp>
      <p:pic>
        <p:nvPicPr>
          <p:cNvPr id="2" name="Picture 1">
            <a:extLst>
              <a:ext uri="{FF2B5EF4-FFF2-40B4-BE49-F238E27FC236}">
                <a16:creationId xmlns:a16="http://schemas.microsoft.com/office/drawing/2014/main" id="{11D3C5CB-4442-472C-B6ED-AA95F156B58F}"/>
              </a:ext>
            </a:extLst>
          </p:cNvPr>
          <p:cNvPicPr>
            <a:picLocks noChangeAspect="1"/>
          </p:cNvPicPr>
          <p:nvPr/>
        </p:nvPicPr>
        <p:blipFill>
          <a:blip r:embed="rId2"/>
          <a:stretch>
            <a:fillRect/>
          </a:stretch>
        </p:blipFill>
        <p:spPr>
          <a:xfrm>
            <a:off x="7555262" y="6125080"/>
            <a:ext cx="1364313" cy="599872"/>
          </a:xfrm>
          <a:prstGeom prst="rect">
            <a:avLst/>
          </a:prstGeom>
        </p:spPr>
      </p:pic>
      <p:graphicFrame>
        <p:nvGraphicFramePr>
          <p:cNvPr id="18" name="Content Placeholder 4">
            <a:extLst>
              <a:ext uri="{FF2B5EF4-FFF2-40B4-BE49-F238E27FC236}">
                <a16:creationId xmlns:a16="http://schemas.microsoft.com/office/drawing/2014/main" id="{43777E1E-B94B-47ED-8F59-04D24E46C649}"/>
              </a:ext>
            </a:extLst>
          </p:cNvPr>
          <p:cNvGraphicFramePr>
            <a:graphicFrameLocks noGrp="1"/>
          </p:cNvGraphicFramePr>
          <p:nvPr>
            <p:ph idx="1"/>
            <p:extLst>
              <p:ext uri="{D42A27DB-BD31-4B8C-83A1-F6EECF244321}">
                <p14:modId xmlns:p14="http://schemas.microsoft.com/office/powerpoint/2010/main" val="3182104085"/>
              </p:ext>
            </p:extLst>
          </p:nvPr>
        </p:nvGraphicFramePr>
        <p:xfrm>
          <a:off x="4213461" y="331694"/>
          <a:ext cx="4697730" cy="5793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1310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9546">
              <a:srgbClr val="E9F5F9"/>
            </a:gs>
            <a:gs pos="0">
              <a:schemeClr val="accent1">
                <a:lumMod val="5000"/>
                <a:lumOff val="95000"/>
              </a:schemeClr>
            </a:gs>
            <a:gs pos="21000">
              <a:schemeClr val="accent1">
                <a:lumMod val="45000"/>
                <a:lumOff val="55000"/>
              </a:schemeClr>
            </a:gs>
            <a:gs pos="30000">
              <a:schemeClr val="accent1">
                <a:lumMod val="45000"/>
                <a:lumOff val="55000"/>
              </a:schemeClr>
            </a:gs>
            <a:gs pos="4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15607" y="317500"/>
            <a:ext cx="5958196" cy="5956299"/>
          </a:xfrm>
        </p:spPr>
        <p:txBody>
          <a:bodyPr>
            <a:normAutofit fontScale="40000" lnSpcReduction="20000"/>
          </a:bodyPr>
          <a:lstStyle/>
          <a:p>
            <a:pPr marL="685800" lvl="2" indent="0">
              <a:buNone/>
            </a:pPr>
            <a:endParaRPr lang="en-US" dirty="0"/>
          </a:p>
          <a:p>
            <a:pPr marL="0" indent="0">
              <a:buNone/>
            </a:pPr>
            <a:r>
              <a:rPr lang="en-US" sz="6300" dirty="0">
                <a:solidFill>
                  <a:schemeClr val="bg1"/>
                </a:solidFill>
                <a:latin typeface="Book Antiqua" panose="02040602050305030304" pitchFamily="18" charset="0"/>
              </a:rPr>
              <a:t>Questions? </a:t>
            </a:r>
          </a:p>
          <a:p>
            <a:pPr marL="0" indent="0">
              <a:buNone/>
            </a:pPr>
            <a:endParaRPr lang="en-US" sz="6300" dirty="0">
              <a:latin typeface="Book Antiqua" panose="02040602050305030304" pitchFamily="18" charset="0"/>
            </a:endParaRPr>
          </a:p>
          <a:p>
            <a:pPr marL="0" indent="0">
              <a:buNone/>
            </a:pPr>
            <a:endParaRPr lang="en-US" sz="6300" dirty="0">
              <a:latin typeface="Book Antiqua" panose="02040602050305030304" pitchFamily="18" charset="0"/>
            </a:endParaRPr>
          </a:p>
          <a:p>
            <a:pPr marL="0" indent="0">
              <a:buNone/>
            </a:pPr>
            <a:r>
              <a:rPr lang="en-US" sz="6300" dirty="0">
                <a:solidFill>
                  <a:schemeClr val="bg1"/>
                </a:solidFill>
                <a:latin typeface="Book Antiqua" panose="02040602050305030304" pitchFamily="18" charset="0"/>
              </a:rPr>
              <a:t>Resources for the future:</a:t>
            </a:r>
            <a:br>
              <a:rPr lang="en-US" sz="6300" dirty="0">
                <a:solidFill>
                  <a:schemeClr val="bg1"/>
                </a:solidFill>
                <a:latin typeface="Book Antiqua" panose="02040602050305030304" pitchFamily="18" charset="0"/>
              </a:rPr>
            </a:br>
            <a:r>
              <a:rPr lang="en-US" sz="7000" b="1" dirty="0">
                <a:solidFill>
                  <a:schemeClr val="bg1"/>
                </a:solidFill>
                <a:latin typeface="Book Antiqua" panose="02040602050305030304" pitchFamily="18" charset="0"/>
                <a:cs typeface="Aharoni" panose="020B0604020202020204" pitchFamily="2" charset="-79"/>
              </a:rPr>
              <a:t>Contact</a:t>
            </a:r>
          </a:p>
          <a:p>
            <a:pPr marL="0" indent="0">
              <a:buNone/>
            </a:pPr>
            <a:endParaRPr lang="en-US" sz="7000" b="1" dirty="0">
              <a:solidFill>
                <a:schemeClr val="tx1">
                  <a:lumMod val="95000"/>
                </a:schemeClr>
              </a:solidFill>
              <a:latin typeface="Book Antiqua" panose="02040602050305030304" pitchFamily="18" charset="0"/>
              <a:cs typeface="Aharoni" panose="020B0604020202020204" pitchFamily="2" charset="-79"/>
            </a:endParaRPr>
          </a:p>
          <a:p>
            <a:pPr marL="0" indent="0">
              <a:buNone/>
            </a:pPr>
            <a:r>
              <a:rPr lang="en-US" sz="7000" b="1" dirty="0">
                <a:solidFill>
                  <a:schemeClr val="bg1"/>
                </a:solidFill>
                <a:latin typeface="Book Antiqua" panose="02040602050305030304" pitchFamily="18" charset="0"/>
                <a:cs typeface="Aharoni" panose="020B0604020202020204" pitchFamily="2" charset="-79"/>
              </a:rPr>
              <a:t>HUNT THORNHILL</a:t>
            </a:r>
          </a:p>
          <a:p>
            <a:pPr marL="0" indent="0">
              <a:buNone/>
            </a:pPr>
            <a:r>
              <a:rPr lang="en-US" sz="7000" b="1" dirty="0">
                <a:solidFill>
                  <a:schemeClr val="bg1"/>
                </a:solidFill>
                <a:latin typeface="Book Antiqua" panose="02040602050305030304" pitchFamily="18" charset="0"/>
                <a:cs typeface="Aharoni" panose="020B0604020202020204" pitchFamily="2" charset="-79"/>
              </a:rPr>
              <a:t>(912) 573-0542 desk</a:t>
            </a:r>
          </a:p>
          <a:p>
            <a:pPr marL="0" indent="0">
              <a:buNone/>
            </a:pPr>
            <a:r>
              <a:rPr lang="en-US" sz="7000" b="1" dirty="0">
                <a:solidFill>
                  <a:schemeClr val="bg1"/>
                </a:solidFill>
                <a:latin typeface="Book Antiqua" panose="02040602050305030304" pitchFamily="18" charset="0"/>
                <a:cs typeface="Aharoni" panose="020B0604020202020204" pitchFamily="2" charset="-79"/>
              </a:rPr>
              <a:t>(912) 409-5748 cell</a:t>
            </a:r>
          </a:p>
          <a:p>
            <a:pPr marL="0" indent="0">
              <a:buNone/>
            </a:pPr>
            <a:r>
              <a:rPr lang="en-US" sz="7000" b="1" dirty="0">
                <a:solidFill>
                  <a:srgbClr val="0000CC"/>
                </a:solidFill>
                <a:latin typeface="Book Antiqua" panose="02040602050305030304" pitchFamily="18" charset="0"/>
                <a:cs typeface="Aharoni" panose="020B0604020202020204" pitchFamily="2" charset="-79"/>
                <a:hlinkClick r:id="rId2">
                  <a:extLst>
                    <a:ext uri="{A12FA001-AC4F-418D-AE19-62706E023703}">
                      <ahyp:hlinkClr xmlns:ahyp="http://schemas.microsoft.com/office/drawing/2018/hyperlinkcolor" val="tx"/>
                    </a:ext>
                  </a:extLst>
                </a:hlinkClick>
              </a:rPr>
              <a:t>Hunt.Thornhill@swflant.navy.mil</a:t>
            </a:r>
            <a:endParaRPr lang="en-US" sz="7000" b="1" dirty="0">
              <a:solidFill>
                <a:srgbClr val="0000CC"/>
              </a:solidFill>
              <a:latin typeface="Book Antiqua" panose="02040602050305030304" pitchFamily="18" charset="0"/>
              <a:cs typeface="Aharoni" panose="020B0604020202020204" pitchFamily="2" charset="-79"/>
            </a:endParaRPr>
          </a:p>
          <a:p>
            <a:pPr marL="0" indent="0">
              <a:buNone/>
            </a:pPr>
            <a:r>
              <a:rPr lang="en-US" sz="7000" b="1" dirty="0">
                <a:solidFill>
                  <a:schemeClr val="bg1"/>
                </a:solidFill>
                <a:latin typeface="Book Antiqua" panose="02040602050305030304" pitchFamily="18" charset="0"/>
                <a:cs typeface="Aharoni" panose="020B0604020202020204" pitchFamily="2" charset="-79"/>
              </a:rPr>
              <a:t>Or </a:t>
            </a:r>
          </a:p>
          <a:p>
            <a:pPr marL="0" indent="0">
              <a:buNone/>
            </a:pPr>
            <a:r>
              <a:rPr lang="en-US" sz="7000" b="1" dirty="0">
                <a:solidFill>
                  <a:schemeClr val="bg1"/>
                </a:solidFill>
                <a:latin typeface="Book Antiqua" panose="02040602050305030304" pitchFamily="18" charset="0"/>
                <a:cs typeface="Aharoni" panose="020B0604020202020204" pitchFamily="2" charset="-79"/>
              </a:rPr>
              <a:t>JOY HURST </a:t>
            </a:r>
          </a:p>
          <a:p>
            <a:pPr marL="0" indent="0">
              <a:buNone/>
            </a:pPr>
            <a:r>
              <a:rPr lang="en-US" sz="7000" b="1" dirty="0">
                <a:solidFill>
                  <a:schemeClr val="bg1"/>
                </a:solidFill>
                <a:latin typeface="Book Antiqua" panose="02040602050305030304" pitchFamily="18" charset="0"/>
                <a:cs typeface="Aharoni" panose="020B0604020202020204" pitchFamily="2" charset="-79"/>
              </a:rPr>
              <a:t>(478) 971-0774</a:t>
            </a:r>
          </a:p>
          <a:p>
            <a:pPr marL="0" indent="0">
              <a:buNone/>
            </a:pPr>
            <a:r>
              <a:rPr lang="en-US" sz="7000" b="1" dirty="0">
                <a:solidFill>
                  <a:srgbClr val="0000CC"/>
                </a:solidFill>
                <a:latin typeface="Book Antiqua" panose="02040602050305030304" pitchFamily="18" charset="0"/>
                <a:cs typeface="Aharoni" panose="020B0604020202020204" pitchFamily="2" charset="-79"/>
                <a:hlinkClick r:id="rId3">
                  <a:extLst>
                    <a:ext uri="{A12FA001-AC4F-418D-AE19-62706E023703}">
                      <ahyp:hlinkClr xmlns:ahyp="http://schemas.microsoft.com/office/drawing/2018/hyperlinkcolor" val="tx"/>
                    </a:ext>
                  </a:extLst>
                </a:hlinkClick>
              </a:rPr>
              <a:t>joycfp@windstream.net</a:t>
            </a:r>
            <a:endParaRPr lang="en-US" sz="7000" b="1" dirty="0">
              <a:solidFill>
                <a:srgbClr val="0000CC"/>
              </a:solidFill>
              <a:latin typeface="Book Antiqua" panose="02040602050305030304" pitchFamily="18" charset="0"/>
              <a:cs typeface="Aharoni" panose="020B0604020202020204" pitchFamily="2" charset="-79"/>
            </a:endParaRPr>
          </a:p>
        </p:txBody>
      </p:sp>
      <p:pic>
        <p:nvPicPr>
          <p:cNvPr id="4" name="Picture 3" descr="Angulus Ignota: &lt;strong&gt;Help&lt;/strong&gt;"/>
          <p:cNvPicPr>
            <a:picLocks noChangeAspect="1"/>
          </p:cNvPicPr>
          <p:nvPr/>
        </p:nvPicPr>
        <p:blipFill>
          <a:blip r:embed="rId4"/>
          <a:stretch>
            <a:fillRect/>
          </a:stretch>
        </p:blipFill>
        <p:spPr>
          <a:xfrm>
            <a:off x="6104515" y="317501"/>
            <a:ext cx="2623877" cy="3633062"/>
          </a:xfrm>
          <a:prstGeom prst="rect">
            <a:avLst/>
          </a:prstGeom>
        </p:spPr>
      </p:pic>
    </p:spTree>
    <p:extLst>
      <p:ext uri="{BB962C8B-B14F-4D97-AF65-F5344CB8AC3E}">
        <p14:creationId xmlns:p14="http://schemas.microsoft.com/office/powerpoint/2010/main" val="4032932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0E3B16D-5548-4CDF-B1C7-3BADFC4713D3}"/>
              </a:ext>
            </a:extLst>
          </p:cNvPr>
          <p:cNvPicPr>
            <a:picLocks noChangeAspect="1"/>
          </p:cNvPicPr>
          <p:nvPr/>
        </p:nvPicPr>
        <p:blipFill>
          <a:blip r:embed="rId3"/>
          <a:stretch>
            <a:fillRect/>
          </a:stretch>
        </p:blipFill>
        <p:spPr>
          <a:xfrm>
            <a:off x="5616347" y="321569"/>
            <a:ext cx="3060457" cy="1341236"/>
          </a:xfrm>
          <a:prstGeom prst="rect">
            <a:avLst/>
          </a:prstGeom>
        </p:spPr>
      </p:pic>
      <p:pic>
        <p:nvPicPr>
          <p:cNvPr id="4" name="Picture 3">
            <a:extLst>
              <a:ext uri="{FF2B5EF4-FFF2-40B4-BE49-F238E27FC236}">
                <a16:creationId xmlns:a16="http://schemas.microsoft.com/office/drawing/2014/main" id="{ABA0AE06-67A4-4E84-8F72-14C2572C6BE7}"/>
              </a:ext>
            </a:extLst>
          </p:cNvPr>
          <p:cNvPicPr>
            <a:picLocks noChangeAspect="1"/>
          </p:cNvPicPr>
          <p:nvPr/>
        </p:nvPicPr>
        <p:blipFill>
          <a:blip r:embed="rId4"/>
          <a:stretch>
            <a:fillRect/>
          </a:stretch>
        </p:blipFill>
        <p:spPr>
          <a:xfrm>
            <a:off x="145198" y="134016"/>
            <a:ext cx="8414085" cy="4796029"/>
          </a:xfrm>
          <a:prstGeom prst="rect">
            <a:avLst/>
          </a:prstGeom>
        </p:spPr>
      </p:pic>
      <p:sp>
        <p:nvSpPr>
          <p:cNvPr id="7" name="Speech Bubble: Oval 6">
            <a:extLst>
              <a:ext uri="{FF2B5EF4-FFF2-40B4-BE49-F238E27FC236}">
                <a16:creationId xmlns:a16="http://schemas.microsoft.com/office/drawing/2014/main" id="{26B53CD8-A82F-4B75-973A-CA4E3EE15AEF}"/>
              </a:ext>
            </a:extLst>
          </p:cNvPr>
          <p:cNvSpPr/>
          <p:nvPr/>
        </p:nvSpPr>
        <p:spPr>
          <a:xfrm rot="21146809">
            <a:off x="5829965" y="1723850"/>
            <a:ext cx="2633219" cy="1538762"/>
          </a:xfrm>
          <a:prstGeom prst="wedgeEllipse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highlight>
                  <a:srgbClr val="FFFF00"/>
                </a:highlight>
                <a:latin typeface="Arial Black" panose="020B0A04020102020204" pitchFamily="34" charset="0"/>
              </a:rPr>
              <a:t>I’M  HERE!</a:t>
            </a:r>
            <a:endParaRPr lang="en-US" sz="3600" dirty="0">
              <a:solidFill>
                <a:srgbClr val="FF0000"/>
              </a:solidFill>
              <a:highlight>
                <a:srgbClr val="FFFF00"/>
              </a:highlight>
              <a:latin typeface="Arial Black" panose="020B0A04020102020204" pitchFamily="34" charset="0"/>
            </a:endParaRPr>
          </a:p>
        </p:txBody>
      </p:sp>
      <p:sp>
        <p:nvSpPr>
          <p:cNvPr id="5" name="TextBox 4">
            <a:extLst>
              <a:ext uri="{FF2B5EF4-FFF2-40B4-BE49-F238E27FC236}">
                <a16:creationId xmlns:a16="http://schemas.microsoft.com/office/drawing/2014/main" id="{FA9EB928-123B-4F44-8F5A-7C394D094665}"/>
              </a:ext>
            </a:extLst>
          </p:cNvPr>
          <p:cNvSpPr txBox="1"/>
          <p:nvPr/>
        </p:nvSpPr>
        <p:spPr>
          <a:xfrm>
            <a:off x="298714" y="3840325"/>
            <a:ext cx="8107052" cy="2585323"/>
          </a:xfrm>
          <a:prstGeom prst="rect">
            <a:avLst/>
          </a:prstGeom>
          <a:solidFill>
            <a:schemeClr val="tx1"/>
          </a:solidFill>
          <a:ln w="41275">
            <a:solidFill>
              <a:srgbClr val="FF0000"/>
            </a:solidFill>
          </a:ln>
        </p:spPr>
        <p:txBody>
          <a:bodyPr wrap="square" rtlCol="0">
            <a:spAutoFit/>
          </a:bodyPr>
          <a:lstStyle/>
          <a:p>
            <a:pPr algn="ctr"/>
            <a:r>
              <a:rPr lang="en-US" sz="5400" b="1" dirty="0">
                <a:solidFill>
                  <a:srgbClr val="0000CC"/>
                </a:solidFill>
              </a:rPr>
              <a:t>We are taking attendance. </a:t>
            </a:r>
          </a:p>
          <a:p>
            <a:pPr algn="ctr"/>
            <a:r>
              <a:rPr lang="en-US" sz="5400" b="1" dirty="0">
                <a:solidFill>
                  <a:srgbClr val="0000CC"/>
                </a:solidFill>
              </a:rPr>
              <a:t>Please Sign In.</a:t>
            </a:r>
          </a:p>
          <a:p>
            <a:pPr algn="ctr"/>
            <a:r>
              <a:rPr lang="en-US" sz="5400" b="1" dirty="0">
                <a:solidFill>
                  <a:srgbClr val="0000CC"/>
                </a:solidFill>
              </a:rPr>
              <a:t>Thank you!</a:t>
            </a:r>
          </a:p>
        </p:txBody>
      </p:sp>
    </p:spTree>
    <p:extLst>
      <p:ext uri="{BB962C8B-B14F-4D97-AF65-F5344CB8AC3E}">
        <p14:creationId xmlns:p14="http://schemas.microsoft.com/office/powerpoint/2010/main" val="1651492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BBF783A-D6C5-434C-94D2-B74CFAB03ABB}"/>
              </a:ext>
            </a:extLst>
          </p:cNvPr>
          <p:cNvSpPr txBox="1">
            <a:spLocks/>
          </p:cNvSpPr>
          <p:nvPr/>
        </p:nvSpPr>
        <p:spPr>
          <a:xfrm>
            <a:off x="457199" y="102474"/>
            <a:ext cx="8229600" cy="1362341"/>
          </a:xfrm>
          <a:prstGeom prst="rect">
            <a:avLst/>
          </a:prstGeom>
          <a:solidFill>
            <a:schemeClr val="tx1"/>
          </a:solidFill>
        </p:spPr>
        <p:txBody>
          <a:bodyPr vert="horz" lIns="91440" tIns="45720" rIns="91440" bIns="45720" rtlCol="0" anchor="ctr">
            <a:normAutofit fontScale="92500" lnSpcReduction="20000"/>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altLang="en-US" b="1" dirty="0">
                <a:solidFill>
                  <a:schemeClr val="bg1"/>
                </a:solidFill>
                <a:latin typeface="Arial Black" panose="020B0A04020102020204" pitchFamily="34" charset="0"/>
              </a:rPr>
              <a:t>WHY ARE YOU HERE?</a:t>
            </a:r>
          </a:p>
          <a:p>
            <a:endParaRPr lang="en-US" altLang="en-US" sz="2600" b="1" i="1" dirty="0">
              <a:solidFill>
                <a:schemeClr val="bg1"/>
              </a:solidFill>
              <a:latin typeface="Arial Black" panose="020B0A04020102020204" pitchFamily="34" charset="0"/>
            </a:endParaRPr>
          </a:p>
          <a:p>
            <a:r>
              <a:rPr lang="en-US" altLang="en-US" b="1" dirty="0">
                <a:solidFill>
                  <a:schemeClr val="accent6">
                    <a:lumMod val="75000"/>
                  </a:schemeClr>
                </a:solidFill>
                <a:latin typeface="Arial Black" panose="020B0A04020102020204" pitchFamily="34" charset="0"/>
              </a:rPr>
              <a:t>TOP FOUR QUESTIONS</a:t>
            </a:r>
          </a:p>
        </p:txBody>
      </p:sp>
      <p:sp>
        <p:nvSpPr>
          <p:cNvPr id="8" name="Content Placeholder 7">
            <a:extLst>
              <a:ext uri="{FF2B5EF4-FFF2-40B4-BE49-F238E27FC236}">
                <a16:creationId xmlns:a16="http://schemas.microsoft.com/office/drawing/2014/main" id="{7D6D69AE-C564-4BA4-986A-B156571523E9}"/>
              </a:ext>
            </a:extLst>
          </p:cNvPr>
          <p:cNvSpPr>
            <a:spLocks noGrp="1"/>
          </p:cNvSpPr>
          <p:nvPr>
            <p:ph idx="1"/>
          </p:nvPr>
        </p:nvSpPr>
        <p:spPr>
          <a:xfrm>
            <a:off x="457199" y="1245475"/>
            <a:ext cx="8229599" cy="48400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a:lnSpc>
                <a:spcPct val="100000"/>
              </a:lnSpc>
              <a:spcAft>
                <a:spcPts val="600"/>
              </a:spcAft>
            </a:pPr>
            <a:endParaRPr lang="en-US" sz="800" b="1" dirty="0">
              <a:solidFill>
                <a:schemeClr val="tx2">
                  <a:lumMod val="50000"/>
                </a:schemeClr>
              </a:solidFill>
              <a:latin typeface="Arial" panose="020B0604020202020204" pitchFamily="34" charset="0"/>
              <a:cs typeface="Arial" panose="020B0604020202020204" pitchFamily="34" charset="0"/>
            </a:endParaRPr>
          </a:p>
          <a:p>
            <a:pPr>
              <a:lnSpc>
                <a:spcPct val="100000"/>
              </a:lnSpc>
              <a:spcAft>
                <a:spcPts val="600"/>
              </a:spcAft>
            </a:pPr>
            <a:r>
              <a:rPr lang="en-US" sz="4000" b="1" dirty="0">
                <a:solidFill>
                  <a:schemeClr val="tx2">
                    <a:lumMod val="50000"/>
                  </a:schemeClr>
                </a:solidFill>
                <a:latin typeface="Arial" panose="020B0604020202020204" pitchFamily="34" charset="0"/>
                <a:cs typeface="Arial" panose="020B0604020202020204" pitchFamily="34" charset="0"/>
              </a:rPr>
              <a:t>How much </a:t>
            </a:r>
            <a:r>
              <a:rPr lang="en-US" sz="4000" dirty="0">
                <a:solidFill>
                  <a:schemeClr val="bg1"/>
                </a:solidFill>
                <a:latin typeface="Arial" panose="020B0604020202020204" pitchFamily="34" charset="0"/>
                <a:cs typeface="Arial" panose="020B0604020202020204" pitchFamily="34" charset="0"/>
              </a:rPr>
              <a:t>is available to our club for a District Grant in 2022-23? </a:t>
            </a:r>
          </a:p>
          <a:p>
            <a:pPr>
              <a:lnSpc>
                <a:spcPct val="100000"/>
              </a:lnSpc>
              <a:spcAft>
                <a:spcPts val="600"/>
              </a:spcAft>
            </a:pPr>
            <a:r>
              <a:rPr lang="en-US" sz="4000" b="1" dirty="0">
                <a:solidFill>
                  <a:schemeClr val="tx2">
                    <a:lumMod val="50000"/>
                  </a:schemeClr>
                </a:solidFill>
                <a:latin typeface="Arial" panose="020B0604020202020204" pitchFamily="34" charset="0"/>
                <a:cs typeface="Arial" panose="020B0604020202020204" pitchFamily="34" charset="0"/>
              </a:rPr>
              <a:t>How can we qualify</a:t>
            </a:r>
            <a:r>
              <a:rPr lang="en-US" sz="4000" dirty="0">
                <a:solidFill>
                  <a:schemeClr val="tx2">
                    <a:lumMod val="50000"/>
                  </a:schemeClr>
                </a:solidFill>
                <a:latin typeface="Arial" panose="020B0604020202020204" pitchFamily="34" charset="0"/>
                <a:cs typeface="Arial" panose="020B0604020202020204" pitchFamily="34" charset="0"/>
              </a:rPr>
              <a:t> </a:t>
            </a:r>
            <a:r>
              <a:rPr lang="en-US" sz="4000" dirty="0">
                <a:solidFill>
                  <a:schemeClr val="bg1"/>
                </a:solidFill>
                <a:latin typeface="Arial" panose="020B0604020202020204" pitchFamily="34" charset="0"/>
                <a:cs typeface="Arial" panose="020B0604020202020204" pitchFamily="34" charset="0"/>
              </a:rPr>
              <a:t>for Grant $?</a:t>
            </a:r>
          </a:p>
          <a:p>
            <a:pPr>
              <a:lnSpc>
                <a:spcPct val="100000"/>
              </a:lnSpc>
              <a:spcAft>
                <a:spcPts val="600"/>
              </a:spcAft>
            </a:pPr>
            <a:r>
              <a:rPr lang="en-US" sz="4000" b="1" dirty="0">
                <a:solidFill>
                  <a:schemeClr val="tx2">
                    <a:lumMod val="50000"/>
                  </a:schemeClr>
                </a:solidFill>
                <a:latin typeface="Arial" panose="020B0604020202020204" pitchFamily="34" charset="0"/>
                <a:cs typeface="Arial" panose="020B0604020202020204" pitchFamily="34" charset="0"/>
              </a:rPr>
              <a:t>Where</a:t>
            </a:r>
            <a:r>
              <a:rPr lang="en-US" sz="4000" dirty="0">
                <a:solidFill>
                  <a:schemeClr val="bg1"/>
                </a:solidFill>
                <a:latin typeface="Arial" panose="020B0604020202020204" pitchFamily="34" charset="0"/>
                <a:cs typeface="Arial" panose="020B0604020202020204" pitchFamily="34" charset="0"/>
              </a:rPr>
              <a:t> are links &amp; resources?</a:t>
            </a:r>
          </a:p>
          <a:p>
            <a:pPr>
              <a:lnSpc>
                <a:spcPct val="100000"/>
              </a:lnSpc>
              <a:spcAft>
                <a:spcPts val="600"/>
              </a:spcAft>
            </a:pPr>
            <a:r>
              <a:rPr lang="en-US" sz="4000" b="1" dirty="0">
                <a:solidFill>
                  <a:schemeClr val="tx2">
                    <a:lumMod val="50000"/>
                  </a:schemeClr>
                </a:solidFill>
                <a:latin typeface="Arial" panose="020B0604020202020204" pitchFamily="34" charset="0"/>
                <a:cs typeface="Arial" panose="020B0604020202020204" pitchFamily="34" charset="0"/>
              </a:rPr>
              <a:t>Who</a:t>
            </a:r>
            <a:r>
              <a:rPr lang="en-US" sz="4000" dirty="0">
                <a:solidFill>
                  <a:schemeClr val="bg1"/>
                </a:solidFill>
                <a:latin typeface="Arial" panose="020B0604020202020204" pitchFamily="34" charset="0"/>
                <a:cs typeface="Arial" panose="020B0604020202020204" pitchFamily="34" charset="0"/>
              </a:rPr>
              <a:t> can we contact?  </a:t>
            </a:r>
          </a:p>
          <a:p>
            <a:pPr marL="0" indent="0">
              <a:lnSpc>
                <a:spcPct val="100000"/>
              </a:lnSpc>
              <a:spcAft>
                <a:spcPts val="600"/>
              </a:spcAft>
              <a:buNone/>
            </a:pPr>
            <a:r>
              <a:rPr lang="en-US" sz="4000" dirty="0">
                <a:solidFill>
                  <a:schemeClr val="bg1"/>
                </a:solidFill>
                <a:latin typeface="Arial" panose="020B0604020202020204" pitchFamily="34" charset="0"/>
                <a:cs typeface="Arial" panose="020B0604020202020204" pitchFamily="34" charset="0"/>
              </a:rPr>
              <a:t> </a:t>
            </a:r>
            <a:r>
              <a:rPr lang="en-US" sz="3800" dirty="0">
                <a:solidFill>
                  <a:srgbClr val="FF0000"/>
                </a:solidFill>
                <a:latin typeface="Arial" panose="020B0604020202020204" pitchFamily="34" charset="0"/>
                <a:cs typeface="Arial" panose="020B0604020202020204" pitchFamily="34" charset="0"/>
              </a:rPr>
              <a:t>Answers today &amp; on District Website</a:t>
            </a:r>
          </a:p>
          <a:p>
            <a:pPr marL="0" indent="0">
              <a:buNone/>
            </a:pPr>
            <a:endParaRPr lang="en-US" sz="4000" dirty="0">
              <a:solidFill>
                <a:schemeClr val="bg1"/>
              </a:solidFill>
              <a:latin typeface="Arial" panose="020B0604020202020204" pitchFamily="34" charset="0"/>
              <a:cs typeface="Arial" panose="020B0604020202020204" pitchFamily="34" charset="0"/>
            </a:endParaRPr>
          </a:p>
          <a:p>
            <a:pPr marL="0" indent="0">
              <a:buNone/>
            </a:pPr>
            <a:endParaRPr lang="en-US"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9838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BBF783A-D6C5-434C-94D2-B74CFAB03ABB}"/>
              </a:ext>
            </a:extLst>
          </p:cNvPr>
          <p:cNvSpPr txBox="1">
            <a:spLocks/>
          </p:cNvSpPr>
          <p:nvPr/>
        </p:nvSpPr>
        <p:spPr>
          <a:xfrm>
            <a:off x="457199" y="102475"/>
            <a:ext cx="8229600" cy="1143000"/>
          </a:xfrm>
          <a:prstGeom prst="rect">
            <a:avLst/>
          </a:prstGeom>
          <a:solidFill>
            <a:schemeClr val="tx1"/>
          </a:solidFill>
        </p:spPr>
        <p:txBody>
          <a:bodyPr vert="horz" lIns="91440" tIns="45720" rIns="91440" bIns="45720" rtlCol="0" anchor="ctr">
            <a:normAutofit fontScale="85000" lnSpcReduction="20000"/>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altLang="en-US" b="1" dirty="0">
                <a:solidFill>
                  <a:schemeClr val="bg1"/>
                </a:solidFill>
                <a:latin typeface="Arial Black" panose="020B0A04020102020204" pitchFamily="34" charset="0"/>
              </a:rPr>
              <a:t>WHY ARE WE HERE?</a:t>
            </a:r>
          </a:p>
          <a:p>
            <a:endParaRPr lang="en-US" altLang="en-US" sz="2600" b="1" i="1" dirty="0">
              <a:solidFill>
                <a:schemeClr val="bg1"/>
              </a:solidFill>
              <a:latin typeface="Arial Black" panose="020B0A04020102020204" pitchFamily="34" charset="0"/>
            </a:endParaRPr>
          </a:p>
          <a:p>
            <a:r>
              <a:rPr lang="en-US" b="1" u="sng" dirty="0">
                <a:solidFill>
                  <a:srgbClr val="0000CC"/>
                </a:solidFill>
              </a:rPr>
              <a:t>Mandatory Grant Management Training</a:t>
            </a:r>
            <a:endParaRPr lang="en-US" altLang="en-US" b="1" dirty="0">
              <a:solidFill>
                <a:schemeClr val="accent6">
                  <a:lumMod val="75000"/>
                </a:schemeClr>
              </a:solidFill>
              <a:latin typeface="Arial Black" panose="020B0A04020102020204" pitchFamily="34" charset="0"/>
            </a:endParaRPr>
          </a:p>
        </p:txBody>
      </p:sp>
      <p:sp>
        <p:nvSpPr>
          <p:cNvPr id="8" name="Content Placeholder 7">
            <a:extLst>
              <a:ext uri="{FF2B5EF4-FFF2-40B4-BE49-F238E27FC236}">
                <a16:creationId xmlns:a16="http://schemas.microsoft.com/office/drawing/2014/main" id="{7D6D69AE-C564-4BA4-986A-B156571523E9}"/>
              </a:ext>
            </a:extLst>
          </p:cNvPr>
          <p:cNvSpPr>
            <a:spLocks noGrp="1"/>
          </p:cNvSpPr>
          <p:nvPr>
            <p:ph idx="1"/>
          </p:nvPr>
        </p:nvSpPr>
        <p:spPr>
          <a:xfrm>
            <a:off x="457199" y="1245475"/>
            <a:ext cx="8229599" cy="48400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a:lnSpc>
                <a:spcPct val="100000"/>
              </a:lnSpc>
              <a:spcAft>
                <a:spcPts val="600"/>
              </a:spcAft>
            </a:pPr>
            <a:endParaRPr lang="en-US" sz="800" b="1" dirty="0">
              <a:solidFill>
                <a:schemeClr val="tx2">
                  <a:lumMod val="50000"/>
                </a:schemeClr>
              </a:solidFill>
              <a:latin typeface="Arial" panose="020B0604020202020204" pitchFamily="34" charset="0"/>
              <a:cs typeface="Arial" panose="020B0604020202020204" pitchFamily="34" charset="0"/>
            </a:endParaRPr>
          </a:p>
          <a:p>
            <a:pPr marL="742950" indent="-742950">
              <a:buAutoNum type="arabicParenR"/>
            </a:pPr>
            <a:r>
              <a:rPr lang="en-US" sz="4000" dirty="0">
                <a:solidFill>
                  <a:schemeClr val="bg1"/>
                </a:solidFill>
              </a:rPr>
              <a:t>Source of our Grant Funds</a:t>
            </a:r>
          </a:p>
          <a:p>
            <a:pPr marL="742950" indent="-742950">
              <a:buAutoNum type="arabicParenR"/>
            </a:pPr>
            <a:r>
              <a:rPr lang="en-US" sz="4000" dirty="0">
                <a:solidFill>
                  <a:schemeClr val="bg1"/>
                </a:solidFill>
              </a:rPr>
              <a:t>Stewardship – The MOU, and </a:t>
            </a:r>
            <a:r>
              <a:rPr lang="en-US" sz="4000" i="1" dirty="0">
                <a:solidFill>
                  <a:schemeClr val="bg1"/>
                </a:solidFill>
              </a:rPr>
              <a:t>Terms and Conditions </a:t>
            </a:r>
            <a:r>
              <a:rPr lang="en-US" sz="4000" dirty="0">
                <a:solidFill>
                  <a:schemeClr val="bg1"/>
                </a:solidFill>
              </a:rPr>
              <a:t>(Dos and Don’ts of Managing a Grant)</a:t>
            </a:r>
          </a:p>
          <a:p>
            <a:pPr marL="742950" indent="-742950">
              <a:buAutoNum type="arabicParenR"/>
            </a:pPr>
            <a:r>
              <a:rPr lang="en-US" sz="4000" dirty="0">
                <a:solidFill>
                  <a:schemeClr val="bg1"/>
                </a:solidFill>
              </a:rPr>
              <a:t>Grant Reporting Requirements</a:t>
            </a:r>
          </a:p>
          <a:p>
            <a:pPr marL="742950" indent="-742950">
              <a:buAutoNum type="arabicParenR"/>
            </a:pPr>
            <a:r>
              <a:rPr lang="en-US" sz="4000" dirty="0">
                <a:solidFill>
                  <a:schemeClr val="bg1"/>
                </a:solidFill>
              </a:rPr>
              <a:t>Q &amp; A</a:t>
            </a:r>
            <a:endParaRPr lang="en-US"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3115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2AFFB-1560-4666-BEB1-DFEDDC9F4C1D}"/>
              </a:ext>
            </a:extLst>
          </p:cNvPr>
          <p:cNvSpPr>
            <a:spLocks noGrp="1"/>
          </p:cNvSpPr>
          <p:nvPr>
            <p:ph type="title"/>
          </p:nvPr>
        </p:nvSpPr>
        <p:spPr>
          <a:xfrm>
            <a:off x="628650" y="365126"/>
            <a:ext cx="7886700" cy="2866346"/>
          </a:xfrm>
          <a:ln>
            <a:solidFill>
              <a:schemeClr val="accent1"/>
            </a:solidFill>
          </a:ln>
        </p:spPr>
        <p:txBody>
          <a:bodyPr>
            <a:normAutofit fontScale="90000"/>
          </a:bodyPr>
          <a:lstStyle/>
          <a:p>
            <a:pPr algn="ctr"/>
            <a:r>
              <a:rPr lang="en-US" b="1" dirty="0">
                <a:solidFill>
                  <a:schemeClr val="bg1"/>
                </a:solidFill>
              </a:rPr>
              <a:t>District Designated Funds (DDF)</a:t>
            </a:r>
            <a:br>
              <a:rPr lang="en-US" dirty="0">
                <a:solidFill>
                  <a:schemeClr val="bg1"/>
                </a:solidFill>
              </a:rPr>
            </a:br>
            <a:r>
              <a:rPr lang="en-US" dirty="0">
                <a:solidFill>
                  <a:schemeClr val="bg1"/>
                </a:solidFill>
              </a:rPr>
              <a:t>A portion of The Annual Fund     comes back to our District,</a:t>
            </a:r>
            <a:br>
              <a:rPr lang="en-US" dirty="0">
                <a:solidFill>
                  <a:schemeClr val="bg1"/>
                </a:solidFill>
              </a:rPr>
            </a:br>
            <a:r>
              <a:rPr lang="en-US" dirty="0">
                <a:solidFill>
                  <a:schemeClr val="bg1"/>
                </a:solidFill>
              </a:rPr>
              <a:t>based on your giving 3 years prior</a:t>
            </a:r>
          </a:p>
        </p:txBody>
      </p:sp>
      <p:sp>
        <p:nvSpPr>
          <p:cNvPr id="6" name="Flowchart: Merge 5">
            <a:extLst>
              <a:ext uri="{FF2B5EF4-FFF2-40B4-BE49-F238E27FC236}">
                <a16:creationId xmlns:a16="http://schemas.microsoft.com/office/drawing/2014/main" id="{EB7476F1-2AB3-4847-A128-C55B7A08F60D}"/>
              </a:ext>
            </a:extLst>
          </p:cNvPr>
          <p:cNvSpPr/>
          <p:nvPr/>
        </p:nvSpPr>
        <p:spPr>
          <a:xfrm>
            <a:off x="3746381" y="3284738"/>
            <a:ext cx="1340528" cy="800468"/>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Alternate Process 9">
            <a:extLst>
              <a:ext uri="{FF2B5EF4-FFF2-40B4-BE49-F238E27FC236}">
                <a16:creationId xmlns:a16="http://schemas.microsoft.com/office/drawing/2014/main" id="{42A2F4BB-4E03-4D4F-AA5A-A2AB6E4B32EB}"/>
              </a:ext>
            </a:extLst>
          </p:cNvPr>
          <p:cNvSpPr/>
          <p:nvPr/>
        </p:nvSpPr>
        <p:spPr>
          <a:xfrm>
            <a:off x="628650" y="4085207"/>
            <a:ext cx="3739163" cy="277279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dirty="0">
                <a:solidFill>
                  <a:schemeClr val="tx1">
                    <a:lumMod val="95000"/>
                  </a:schemeClr>
                </a:solidFill>
              </a:rPr>
              <a:t>DISTRICT GRANT </a:t>
            </a:r>
          </a:p>
          <a:p>
            <a:pPr algn="ctr"/>
            <a:r>
              <a:rPr lang="en-US" sz="2400" b="1" dirty="0">
                <a:solidFill>
                  <a:schemeClr val="tx1">
                    <a:lumMod val="95000"/>
                  </a:schemeClr>
                </a:solidFill>
              </a:rPr>
              <a:t>(ONE BLOCK GRANT) </a:t>
            </a:r>
          </a:p>
          <a:p>
            <a:pPr algn="ctr"/>
            <a:r>
              <a:rPr lang="en-US" sz="3200" b="1" dirty="0">
                <a:solidFill>
                  <a:schemeClr val="tx1">
                    <a:lumMod val="95000"/>
                  </a:schemeClr>
                </a:solidFill>
              </a:rPr>
              <a:t>FOR CLUB PROJECTS</a:t>
            </a:r>
          </a:p>
        </p:txBody>
      </p:sp>
      <p:sp>
        <p:nvSpPr>
          <p:cNvPr id="11" name="Flowchart: Alternate Process 10">
            <a:extLst>
              <a:ext uri="{FF2B5EF4-FFF2-40B4-BE49-F238E27FC236}">
                <a16:creationId xmlns:a16="http://schemas.microsoft.com/office/drawing/2014/main" id="{B968D71F-8524-4060-87E3-4866F4EF89CA}"/>
              </a:ext>
            </a:extLst>
          </p:cNvPr>
          <p:cNvSpPr/>
          <p:nvPr/>
        </p:nvSpPr>
        <p:spPr>
          <a:xfrm>
            <a:off x="4632484" y="4085206"/>
            <a:ext cx="3739162" cy="277279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lumMod val="95000"/>
                  </a:schemeClr>
                </a:solidFill>
              </a:rPr>
              <a:t>GLOBAL GRANTS</a:t>
            </a:r>
          </a:p>
        </p:txBody>
      </p:sp>
      <p:sp>
        <p:nvSpPr>
          <p:cNvPr id="12" name="TextBox 11">
            <a:extLst>
              <a:ext uri="{FF2B5EF4-FFF2-40B4-BE49-F238E27FC236}">
                <a16:creationId xmlns:a16="http://schemas.microsoft.com/office/drawing/2014/main" id="{663E27C9-3286-46DF-B1EB-456990D0E1E9}"/>
              </a:ext>
            </a:extLst>
          </p:cNvPr>
          <p:cNvSpPr txBox="1"/>
          <p:nvPr/>
        </p:nvSpPr>
        <p:spPr>
          <a:xfrm>
            <a:off x="1926455" y="3362698"/>
            <a:ext cx="1074199" cy="646331"/>
          </a:xfrm>
          <a:prstGeom prst="rect">
            <a:avLst/>
          </a:prstGeom>
          <a:noFill/>
        </p:spPr>
        <p:txBody>
          <a:bodyPr wrap="square" rtlCol="0">
            <a:spAutoFit/>
          </a:bodyPr>
          <a:lstStyle/>
          <a:p>
            <a:r>
              <a:rPr lang="en-US" sz="3600" b="1" dirty="0">
                <a:solidFill>
                  <a:schemeClr val="accent6">
                    <a:lumMod val="75000"/>
                  </a:schemeClr>
                </a:solidFill>
              </a:rPr>
              <a:t>50%</a:t>
            </a:r>
          </a:p>
        </p:txBody>
      </p:sp>
      <p:sp>
        <p:nvSpPr>
          <p:cNvPr id="13" name="TextBox 12">
            <a:extLst>
              <a:ext uri="{FF2B5EF4-FFF2-40B4-BE49-F238E27FC236}">
                <a16:creationId xmlns:a16="http://schemas.microsoft.com/office/drawing/2014/main" id="{E70CC342-1C04-4948-B4F8-320EA5085BE1}"/>
              </a:ext>
            </a:extLst>
          </p:cNvPr>
          <p:cNvSpPr txBox="1"/>
          <p:nvPr/>
        </p:nvSpPr>
        <p:spPr>
          <a:xfrm>
            <a:off x="5964965" y="3362698"/>
            <a:ext cx="1074199" cy="646331"/>
          </a:xfrm>
          <a:prstGeom prst="rect">
            <a:avLst/>
          </a:prstGeom>
          <a:noFill/>
        </p:spPr>
        <p:txBody>
          <a:bodyPr wrap="square" rtlCol="0">
            <a:spAutoFit/>
          </a:bodyPr>
          <a:lstStyle/>
          <a:p>
            <a:r>
              <a:rPr lang="en-US" sz="3600" b="1" dirty="0">
                <a:solidFill>
                  <a:schemeClr val="accent6">
                    <a:lumMod val="75000"/>
                  </a:schemeClr>
                </a:solidFill>
              </a:rPr>
              <a:t>50%</a:t>
            </a:r>
          </a:p>
        </p:txBody>
      </p:sp>
    </p:spTree>
    <p:extLst>
      <p:ext uri="{BB962C8B-B14F-4D97-AF65-F5344CB8AC3E}">
        <p14:creationId xmlns:p14="http://schemas.microsoft.com/office/powerpoint/2010/main" val="1730682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F4FB5-8978-4863-9596-A19C847C18CA}"/>
              </a:ext>
            </a:extLst>
          </p:cNvPr>
          <p:cNvSpPr>
            <a:spLocks noGrp="1"/>
          </p:cNvSpPr>
          <p:nvPr>
            <p:ph type="title"/>
          </p:nvPr>
        </p:nvSpPr>
        <p:spPr>
          <a:xfrm>
            <a:off x="665562" y="355600"/>
            <a:ext cx="7886700" cy="1325563"/>
          </a:xfrm>
        </p:spPr>
        <p:txBody>
          <a:bodyPr/>
          <a:lstStyle/>
          <a:p>
            <a:r>
              <a:rPr lang="en-US" dirty="0">
                <a:solidFill>
                  <a:schemeClr val="bg1"/>
                </a:solidFill>
              </a:rPr>
              <a:t>ROTARY FOUNDATION GRANTS</a:t>
            </a:r>
          </a:p>
        </p:txBody>
      </p:sp>
      <p:sp>
        <p:nvSpPr>
          <p:cNvPr id="3" name="Text Placeholder 2">
            <a:extLst>
              <a:ext uri="{FF2B5EF4-FFF2-40B4-BE49-F238E27FC236}">
                <a16:creationId xmlns:a16="http://schemas.microsoft.com/office/drawing/2014/main" id="{D20BE8E0-2941-4ED2-84BD-43E6130058E1}"/>
              </a:ext>
            </a:extLst>
          </p:cNvPr>
          <p:cNvSpPr>
            <a:spLocks noGrp="1"/>
          </p:cNvSpPr>
          <p:nvPr>
            <p:ph type="body" idx="1"/>
          </p:nvPr>
        </p:nvSpPr>
        <p:spPr>
          <a:xfrm>
            <a:off x="674757" y="1382439"/>
            <a:ext cx="3768912" cy="597447"/>
          </a:xfrm>
          <a:ln w="25400">
            <a:solidFill>
              <a:schemeClr val="accent1">
                <a:shade val="50000"/>
              </a:schemeClr>
            </a:solidFill>
          </a:ln>
        </p:spPr>
        <p:txBody>
          <a:bodyPr>
            <a:normAutofit fontScale="92500"/>
          </a:bodyPr>
          <a:lstStyle/>
          <a:p>
            <a:r>
              <a:rPr lang="en-US" sz="3400" b="1" dirty="0">
                <a:solidFill>
                  <a:schemeClr val="bg1"/>
                </a:solidFill>
              </a:rPr>
              <a:t>DISTRICT GRANTS</a:t>
            </a:r>
            <a:r>
              <a:rPr lang="en-US" sz="3200" dirty="0">
                <a:solidFill>
                  <a:schemeClr val="bg1"/>
                </a:solidFill>
              </a:rPr>
              <a:t>	</a:t>
            </a:r>
          </a:p>
        </p:txBody>
      </p:sp>
      <p:sp>
        <p:nvSpPr>
          <p:cNvPr id="8" name="Content Placeholder 7">
            <a:extLst>
              <a:ext uri="{FF2B5EF4-FFF2-40B4-BE49-F238E27FC236}">
                <a16:creationId xmlns:a16="http://schemas.microsoft.com/office/drawing/2014/main" id="{7D6D69AE-C564-4BA4-986A-B156571523E9}"/>
              </a:ext>
            </a:extLst>
          </p:cNvPr>
          <p:cNvSpPr>
            <a:spLocks noGrp="1"/>
          </p:cNvSpPr>
          <p:nvPr>
            <p:ph sz="half" idx="2"/>
          </p:nvPr>
        </p:nvSpPr>
        <p:spPr>
          <a:xfrm>
            <a:off x="674757" y="2096814"/>
            <a:ext cx="3768912" cy="4140144"/>
          </a:xfrm>
        </p:spPr>
        <p:txBody>
          <a:bodyPr>
            <a:normAutofit lnSpcReduction="10000"/>
          </a:bodyPr>
          <a:lstStyle/>
          <a:p>
            <a:r>
              <a:rPr lang="en-US" sz="3200" dirty="0">
                <a:solidFill>
                  <a:schemeClr val="bg1"/>
                </a:solidFill>
                <a:latin typeface="Arial" panose="020B0604020202020204" pitchFamily="34" charset="0"/>
                <a:cs typeface="Arial" panose="020B0604020202020204" pitchFamily="34" charset="0"/>
              </a:rPr>
              <a:t>Small-scale</a:t>
            </a:r>
          </a:p>
          <a:p>
            <a:r>
              <a:rPr lang="en-US" sz="3200" dirty="0">
                <a:solidFill>
                  <a:schemeClr val="bg1"/>
                </a:solidFill>
                <a:latin typeface="Arial" panose="020B0604020202020204" pitchFamily="34" charset="0"/>
                <a:cs typeface="Arial" panose="020B0604020202020204" pitchFamily="34" charset="0"/>
              </a:rPr>
              <a:t>Short-term</a:t>
            </a:r>
          </a:p>
          <a:p>
            <a:r>
              <a:rPr lang="en-US" sz="3200" dirty="0">
                <a:solidFill>
                  <a:schemeClr val="bg1"/>
                </a:solidFill>
                <a:latin typeface="Arial" panose="020B0604020202020204" pitchFamily="34" charset="0"/>
                <a:cs typeface="Arial" panose="020B0604020202020204" pitchFamily="34" charset="0"/>
              </a:rPr>
              <a:t>Immediate Need</a:t>
            </a:r>
          </a:p>
          <a:p>
            <a:r>
              <a:rPr lang="en-US" sz="3200" dirty="0">
                <a:solidFill>
                  <a:schemeClr val="bg1"/>
                </a:solidFill>
                <a:latin typeface="Arial" panose="020B0604020202020204" pitchFamily="34" charset="0"/>
                <a:cs typeface="Arial" panose="020B0604020202020204" pitchFamily="34" charset="0"/>
              </a:rPr>
              <a:t>Support TRF Mission</a:t>
            </a:r>
          </a:p>
          <a:p>
            <a:r>
              <a:rPr lang="en-US" sz="3200" dirty="0">
                <a:solidFill>
                  <a:schemeClr val="bg1"/>
                </a:solidFill>
                <a:latin typeface="Arial" panose="020B0604020202020204" pitchFamily="34" charset="0"/>
                <a:cs typeface="Arial" panose="020B0604020202020204" pitchFamily="34" charset="0"/>
              </a:rPr>
              <a:t>$ 500 Minimum</a:t>
            </a:r>
          </a:p>
          <a:p>
            <a:r>
              <a:rPr lang="en-US" sz="3200" dirty="0">
                <a:solidFill>
                  <a:srgbClr val="FF0000"/>
                </a:solidFill>
                <a:latin typeface="Arial" panose="020B0604020202020204" pitchFamily="34" charset="0"/>
                <a:cs typeface="Arial" panose="020B0604020202020204" pitchFamily="34" charset="0"/>
              </a:rPr>
              <a:t>Rotarian Involvement</a:t>
            </a:r>
          </a:p>
        </p:txBody>
      </p:sp>
      <p:sp>
        <p:nvSpPr>
          <p:cNvPr id="4" name="Text Placeholder 3">
            <a:extLst>
              <a:ext uri="{FF2B5EF4-FFF2-40B4-BE49-F238E27FC236}">
                <a16:creationId xmlns:a16="http://schemas.microsoft.com/office/drawing/2014/main" id="{F7F1126F-082E-4EB3-B946-E322D27ADD84}"/>
              </a:ext>
            </a:extLst>
          </p:cNvPr>
          <p:cNvSpPr>
            <a:spLocks noGrp="1"/>
          </p:cNvSpPr>
          <p:nvPr>
            <p:ph type="body" sz="quarter" idx="3"/>
          </p:nvPr>
        </p:nvSpPr>
        <p:spPr>
          <a:xfrm>
            <a:off x="4775601" y="1382439"/>
            <a:ext cx="3776661" cy="597448"/>
          </a:xfrm>
          <a:ln w="25400">
            <a:solidFill>
              <a:schemeClr val="accent1">
                <a:shade val="50000"/>
              </a:schemeClr>
            </a:solidFill>
          </a:ln>
        </p:spPr>
        <p:txBody>
          <a:bodyPr>
            <a:normAutofit fontScale="92500"/>
          </a:bodyPr>
          <a:lstStyle/>
          <a:p>
            <a:r>
              <a:rPr lang="en-US" sz="3400" b="1" dirty="0">
                <a:solidFill>
                  <a:schemeClr val="bg1"/>
                </a:solidFill>
              </a:rPr>
              <a:t>GLOBAL GRANTS</a:t>
            </a:r>
            <a:endParaRPr lang="en-US" sz="3400" b="1" dirty="0"/>
          </a:p>
        </p:txBody>
      </p:sp>
      <p:sp>
        <p:nvSpPr>
          <p:cNvPr id="5" name="Content Placeholder 4">
            <a:extLst>
              <a:ext uri="{FF2B5EF4-FFF2-40B4-BE49-F238E27FC236}">
                <a16:creationId xmlns:a16="http://schemas.microsoft.com/office/drawing/2014/main" id="{1FFD106A-859B-488F-968B-563290FE21C8}"/>
              </a:ext>
            </a:extLst>
          </p:cNvPr>
          <p:cNvSpPr>
            <a:spLocks noGrp="1"/>
          </p:cNvSpPr>
          <p:nvPr>
            <p:ph sz="quarter" idx="4"/>
          </p:nvPr>
        </p:nvSpPr>
        <p:spPr>
          <a:xfrm>
            <a:off x="4739880" y="2096814"/>
            <a:ext cx="3776661" cy="4092849"/>
          </a:xfrm>
        </p:spPr>
        <p:txBody>
          <a:bodyPr>
            <a:normAutofit lnSpcReduction="10000"/>
          </a:bodyPr>
          <a:lstStyle/>
          <a:p>
            <a:r>
              <a:rPr lang="en-US" sz="3200" dirty="0">
                <a:solidFill>
                  <a:schemeClr val="bg1"/>
                </a:solidFill>
                <a:latin typeface="Arial" panose="020B0604020202020204" pitchFamily="34" charset="0"/>
                <a:cs typeface="Arial" panose="020B0604020202020204" pitchFamily="34" charset="0"/>
              </a:rPr>
              <a:t>Large Int’l Projects</a:t>
            </a:r>
          </a:p>
          <a:p>
            <a:r>
              <a:rPr lang="en-US" sz="3200" dirty="0">
                <a:solidFill>
                  <a:schemeClr val="bg1"/>
                </a:solidFill>
                <a:latin typeface="Arial" panose="020B0604020202020204" pitchFamily="34" charset="0"/>
                <a:cs typeface="Arial" panose="020B0604020202020204" pitchFamily="34" charset="0"/>
              </a:rPr>
              <a:t>Longer term</a:t>
            </a:r>
          </a:p>
          <a:p>
            <a:r>
              <a:rPr lang="en-US" sz="3200" dirty="0">
                <a:solidFill>
                  <a:schemeClr val="bg1"/>
                </a:solidFill>
                <a:latin typeface="Arial" panose="020B0604020202020204" pitchFamily="34" charset="0"/>
                <a:cs typeface="Arial" panose="020B0604020202020204" pitchFamily="34" charset="0"/>
              </a:rPr>
              <a:t>Sustainable</a:t>
            </a:r>
          </a:p>
          <a:p>
            <a:r>
              <a:rPr lang="en-US" sz="3200" dirty="0">
                <a:solidFill>
                  <a:schemeClr val="bg1"/>
                </a:solidFill>
                <a:latin typeface="Arial" panose="020B0604020202020204" pitchFamily="34" charset="0"/>
                <a:cs typeface="Arial" panose="020B0604020202020204" pitchFamily="34" charset="0"/>
              </a:rPr>
              <a:t>Meet 1+ of TRF’s 7 Areas of Focus</a:t>
            </a:r>
          </a:p>
          <a:p>
            <a:r>
              <a:rPr lang="en-US" sz="3200" dirty="0">
                <a:solidFill>
                  <a:schemeClr val="bg1"/>
                </a:solidFill>
                <a:latin typeface="Arial" panose="020B0604020202020204" pitchFamily="34" charset="0"/>
                <a:cs typeface="Arial" panose="020B0604020202020204" pitchFamily="34" charset="0"/>
              </a:rPr>
              <a:t>$ 30,000 Minimum</a:t>
            </a:r>
          </a:p>
          <a:p>
            <a:r>
              <a:rPr lang="en-US" sz="3200" dirty="0">
                <a:solidFill>
                  <a:srgbClr val="FF0000"/>
                </a:solidFill>
                <a:latin typeface="Arial" panose="020B0604020202020204" pitchFamily="34" charset="0"/>
                <a:cs typeface="Arial" panose="020B0604020202020204" pitchFamily="34" charset="0"/>
              </a:rPr>
              <a:t>Rotarian Involvement</a:t>
            </a:r>
          </a:p>
          <a:p>
            <a:endParaRPr lang="en-US" sz="3200" dirty="0">
              <a:solidFill>
                <a:schemeClr val="bg1"/>
              </a:solidFill>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319770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alpha val="1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0E3B16D-5548-4CDF-B1C7-3BADFC4713D3}"/>
              </a:ext>
            </a:extLst>
          </p:cNvPr>
          <p:cNvPicPr>
            <a:picLocks noChangeAspect="1"/>
          </p:cNvPicPr>
          <p:nvPr/>
        </p:nvPicPr>
        <p:blipFill>
          <a:blip r:embed="rId3"/>
          <a:stretch>
            <a:fillRect/>
          </a:stretch>
        </p:blipFill>
        <p:spPr>
          <a:xfrm>
            <a:off x="7108227" y="321569"/>
            <a:ext cx="1568577" cy="687424"/>
          </a:xfrm>
          <a:prstGeom prst="rect">
            <a:avLst/>
          </a:prstGeom>
        </p:spPr>
      </p:pic>
      <p:sp>
        <p:nvSpPr>
          <p:cNvPr id="2" name="Title 1">
            <a:extLst>
              <a:ext uri="{FF2B5EF4-FFF2-40B4-BE49-F238E27FC236}">
                <a16:creationId xmlns:a16="http://schemas.microsoft.com/office/drawing/2014/main" id="{76AE919E-20D3-4E13-B930-5D5DF43DCDA5}"/>
              </a:ext>
            </a:extLst>
          </p:cNvPr>
          <p:cNvSpPr>
            <a:spLocks noGrp="1"/>
          </p:cNvSpPr>
          <p:nvPr>
            <p:ph type="title"/>
          </p:nvPr>
        </p:nvSpPr>
        <p:spPr>
          <a:xfrm>
            <a:off x="311487" y="913595"/>
            <a:ext cx="6578043" cy="1056290"/>
          </a:xfrm>
        </p:spPr>
        <p:txBody>
          <a:bodyPr>
            <a:noAutofit/>
          </a:bodyPr>
          <a:lstStyle/>
          <a:p>
            <a:r>
              <a:rPr lang="en-US" sz="3600" b="1" dirty="0">
                <a:solidFill>
                  <a:schemeClr val="bg1"/>
                </a:solidFill>
                <a:latin typeface="Arial Black" panose="020B0A04020102020204" pitchFamily="34" charset="0"/>
              </a:rPr>
              <a:t>District Grant Management Training (GMT) Official Goals</a:t>
            </a:r>
          </a:p>
        </p:txBody>
      </p:sp>
      <p:sp>
        <p:nvSpPr>
          <p:cNvPr id="15" name="TextBox 14">
            <a:extLst>
              <a:ext uri="{FF2B5EF4-FFF2-40B4-BE49-F238E27FC236}">
                <a16:creationId xmlns:a16="http://schemas.microsoft.com/office/drawing/2014/main" id="{604F88EE-DBCC-450B-8A62-47166313A0B3}"/>
              </a:ext>
            </a:extLst>
          </p:cNvPr>
          <p:cNvSpPr txBox="1"/>
          <p:nvPr/>
        </p:nvSpPr>
        <p:spPr>
          <a:xfrm>
            <a:off x="311487" y="2262817"/>
            <a:ext cx="8630569" cy="4001095"/>
          </a:xfrm>
          <a:prstGeom prst="rect">
            <a:avLst/>
          </a:prstGeom>
          <a:noFill/>
        </p:spPr>
        <p:txBody>
          <a:bodyPr wrap="square" rtlCol="0">
            <a:spAutoFit/>
          </a:bodyPr>
          <a:lstStyle/>
          <a:p>
            <a:pPr marL="457200" indent="-457200">
              <a:spcAft>
                <a:spcPts val="1200"/>
              </a:spcAft>
              <a:buFontTx/>
              <a:buChar char="-"/>
            </a:pPr>
            <a:r>
              <a:rPr lang="en-US" sz="3200" b="1" dirty="0">
                <a:solidFill>
                  <a:schemeClr val="bg1"/>
                </a:solidFill>
                <a:latin typeface="Arial" panose="020B0604020202020204" pitchFamily="34" charset="0"/>
                <a:cs typeface="Arial" panose="020B0604020202020204" pitchFamily="34" charset="0"/>
              </a:rPr>
              <a:t>Prepare clubs to implement a “Memorandum of Understanding”(MOU)</a:t>
            </a:r>
          </a:p>
          <a:p>
            <a:pPr marL="457200" indent="-457200">
              <a:spcAft>
                <a:spcPts val="1200"/>
              </a:spcAft>
              <a:buFontTx/>
              <a:buChar char="-"/>
            </a:pPr>
            <a:r>
              <a:rPr lang="en-US" sz="3200" b="1" dirty="0">
                <a:solidFill>
                  <a:schemeClr val="bg1"/>
                </a:solidFill>
                <a:latin typeface="Arial" panose="020B0604020202020204" pitchFamily="34" charset="0"/>
                <a:cs typeface="Arial" panose="020B0604020202020204" pitchFamily="34" charset="0"/>
              </a:rPr>
              <a:t>Qualify clubs to receive Rotary Foundation grant funds (Training)</a:t>
            </a:r>
          </a:p>
          <a:p>
            <a:pPr marL="457200" indent="-457200">
              <a:spcAft>
                <a:spcPts val="1200"/>
              </a:spcAft>
              <a:buFontTx/>
              <a:buChar char="-"/>
            </a:pPr>
            <a:r>
              <a:rPr lang="en-US" sz="3200" b="1" dirty="0">
                <a:solidFill>
                  <a:schemeClr val="bg1"/>
                </a:solidFill>
                <a:latin typeface="Arial" panose="020B0604020202020204" pitchFamily="34" charset="0"/>
                <a:cs typeface="Arial" panose="020B0604020202020204" pitchFamily="34" charset="0"/>
              </a:rPr>
              <a:t>Learn stewardship expectations</a:t>
            </a:r>
          </a:p>
          <a:p>
            <a:pPr marL="457200" indent="-457200">
              <a:spcAft>
                <a:spcPts val="1200"/>
              </a:spcAft>
              <a:buFontTx/>
              <a:buChar char="-"/>
            </a:pPr>
            <a:r>
              <a:rPr lang="en-US" sz="3200" b="1" dirty="0">
                <a:solidFill>
                  <a:schemeClr val="bg1"/>
                </a:solidFill>
                <a:latin typeface="Arial" panose="020B0604020202020204" pitchFamily="34" charset="0"/>
                <a:cs typeface="Arial" panose="020B0604020202020204" pitchFamily="34" charset="0"/>
              </a:rPr>
              <a:t>Understand how to successfully MANAGE a District Grant</a:t>
            </a:r>
          </a:p>
        </p:txBody>
      </p:sp>
    </p:spTree>
    <p:extLst>
      <p:ext uri="{BB962C8B-B14F-4D97-AF65-F5344CB8AC3E}">
        <p14:creationId xmlns:p14="http://schemas.microsoft.com/office/powerpoint/2010/main" val="3250605374"/>
      </p:ext>
    </p:extLst>
  </p:cSld>
  <p:clrMapOvr>
    <a:masterClrMapping/>
  </p:clrMapOvr>
</p:sld>
</file>

<file path=ppt/theme/theme1.xml><?xml version="1.0" encoding="utf-8"?>
<a:theme xmlns:a="http://schemas.openxmlformats.org/drawingml/2006/main" name="Depth">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9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I OnLine">
  <a:themeElements>
    <a:clrScheme name="RI OnLine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RI OnLine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RI OnLine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RI OnLine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RI OnLine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RI OnLine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RI OnLine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RI OnLine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RI OnLine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Slate_NoMo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3142</TotalTime>
  <Words>2042</Words>
  <Application>Microsoft Office PowerPoint</Application>
  <PresentationFormat>On-screen Show (4:3)</PresentationFormat>
  <Paragraphs>218</Paragraphs>
  <Slides>31</Slides>
  <Notes>13</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31</vt:i4>
      </vt:variant>
    </vt:vector>
  </HeadingPairs>
  <TitlesOfParts>
    <vt:vector size="51" baseType="lpstr">
      <vt:lpstr>Abadi</vt:lpstr>
      <vt:lpstr>Arial</vt:lpstr>
      <vt:lpstr>Arial Black</vt:lpstr>
      <vt:lpstr>Arial Narrow</vt:lpstr>
      <vt:lpstr>Arial Rounded MT Bold</vt:lpstr>
      <vt:lpstr>Book Antiqua</vt:lpstr>
      <vt:lpstr>Calibri</vt:lpstr>
      <vt:lpstr>Calibri Light</vt:lpstr>
      <vt:lpstr>Cambria</vt:lpstr>
      <vt:lpstr>Century Gothic</vt:lpstr>
      <vt:lpstr>Corbel</vt:lpstr>
      <vt:lpstr>Georgia</vt:lpstr>
      <vt:lpstr>Times New Roman</vt:lpstr>
      <vt:lpstr>Depth</vt:lpstr>
      <vt:lpstr>9_Custom Design</vt:lpstr>
      <vt:lpstr>RI OnLine</vt:lpstr>
      <vt:lpstr>Custom Design</vt:lpstr>
      <vt:lpstr>1_Custom Design</vt:lpstr>
      <vt:lpstr>Office Theme</vt:lpstr>
      <vt:lpstr>Slate_NoMoE</vt:lpstr>
      <vt:lpstr>PowerPoint Presentation</vt:lpstr>
      <vt:lpstr>PowerPoint Presentation</vt:lpstr>
      <vt:lpstr>TODAY’S  TRAINERS…</vt:lpstr>
      <vt:lpstr>PowerPoint Presentation</vt:lpstr>
      <vt:lpstr>PowerPoint Presentation</vt:lpstr>
      <vt:lpstr>PowerPoint Presentation</vt:lpstr>
      <vt:lpstr>District Designated Funds (DDF) A portion of The Annual Fund     comes back to our District, based on your giving 3 years prior</vt:lpstr>
      <vt:lpstr>ROTARY FOUNDATION GRANTS</vt:lpstr>
      <vt:lpstr>District Grant Management Training (GMT) Official Goals</vt:lpstr>
      <vt:lpstr>QUALIFICATION &amp; STEWARDSHIP </vt:lpstr>
      <vt:lpstr>PowerPoint Presentation</vt:lpstr>
      <vt:lpstr>PowerPoint Presentation</vt:lpstr>
      <vt:lpstr>We’re VERY PROUD of you!  </vt:lpstr>
      <vt:lpstr>QUALIFICATION is SIMPLE</vt:lpstr>
      <vt:lpstr>  BIG  Hint …    </vt:lpstr>
      <vt:lpstr>APPLY BY JUNE 30TH TO ACHIEVE  2 POINTS! LINE #29 OF AWARDS SPREADSHEET</vt:lpstr>
      <vt:lpstr>  Properly Executing the MOU</vt:lpstr>
      <vt:lpstr>  All Foundation grant activities must:  1. Relate to the Foundation’s mission  2. Include active participation from Rotarians</vt:lpstr>
      <vt:lpstr>All Foundation grant activities must:</vt:lpstr>
      <vt:lpstr>PROJECT DEVELOPMENT CHECKLIST </vt:lpstr>
      <vt:lpstr>District Grant Project Development:</vt:lpstr>
      <vt:lpstr>District Grant Project Development:</vt:lpstr>
      <vt:lpstr>District Grant Project Development:</vt:lpstr>
      <vt:lpstr>RESTRICTIONS ON GRANTS  (See Handout) </vt:lpstr>
      <vt:lpstr>TIPS TO AVOID  COMMON MISTAKES   </vt:lpstr>
      <vt:lpstr>TIPS TO AVOID  COMMON MISTAKES   </vt:lpstr>
      <vt:lpstr>Final Report Requirements</vt:lpstr>
      <vt:lpstr>Secrets to a successful Final Report….</vt:lpstr>
      <vt:lpstr>Where do we apply?</vt:lpstr>
      <vt:lpstr>What to do when you get home…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 Hurst</dc:creator>
  <cp:lastModifiedBy>Ed Davis</cp:lastModifiedBy>
  <cp:revision>12</cp:revision>
  <dcterms:created xsi:type="dcterms:W3CDTF">2021-06-26T03:37:25Z</dcterms:created>
  <dcterms:modified xsi:type="dcterms:W3CDTF">2022-06-15T12:46:06Z</dcterms:modified>
</cp:coreProperties>
</file>